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489" r:id="rId2"/>
    <p:sldId id="463" r:id="rId3"/>
    <p:sldId id="464" r:id="rId4"/>
    <p:sldId id="465" r:id="rId5"/>
    <p:sldId id="466" r:id="rId6"/>
    <p:sldId id="467" r:id="rId7"/>
    <p:sldId id="468" r:id="rId8"/>
    <p:sldId id="469" r:id="rId9"/>
    <p:sldId id="488" r:id="rId10"/>
    <p:sldId id="470" r:id="rId11"/>
    <p:sldId id="471" r:id="rId12"/>
    <p:sldId id="482" r:id="rId13"/>
    <p:sldId id="483" r:id="rId14"/>
    <p:sldId id="484" r:id="rId15"/>
    <p:sldId id="485" r:id="rId16"/>
    <p:sldId id="486" r:id="rId17"/>
    <p:sldId id="474" r:id="rId18"/>
    <p:sldId id="475" r:id="rId19"/>
    <p:sldId id="487" r:id="rId20"/>
    <p:sldId id="477" r:id="rId21"/>
    <p:sldId id="478" r:id="rId22"/>
    <p:sldId id="490" r:id="rId23"/>
    <p:sldId id="479" r:id="rId24"/>
    <p:sldId id="480" r:id="rId25"/>
    <p:sldId id="481" r:id="rId26"/>
    <p:sldId id="46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3DFF6AB-D4AF-451A-B4B4-FCDBCEB981F8}">
          <p14:sldIdLst>
            <p14:sldId id="489"/>
            <p14:sldId id="463"/>
            <p14:sldId id="464"/>
            <p14:sldId id="465"/>
            <p14:sldId id="466"/>
            <p14:sldId id="467"/>
            <p14:sldId id="468"/>
            <p14:sldId id="469"/>
            <p14:sldId id="488"/>
            <p14:sldId id="470"/>
            <p14:sldId id="471"/>
            <p14:sldId id="482"/>
            <p14:sldId id="483"/>
            <p14:sldId id="484"/>
            <p14:sldId id="485"/>
            <p14:sldId id="486"/>
            <p14:sldId id="474"/>
            <p14:sldId id="475"/>
            <p14:sldId id="487"/>
            <p14:sldId id="477"/>
            <p14:sldId id="478"/>
            <p14:sldId id="490"/>
            <p14:sldId id="479"/>
            <p14:sldId id="480"/>
            <p14:sldId id="481"/>
            <p14:sldId id="462"/>
          </p14:sldIdLst>
        </p14:section>
        <p14:section name="Başlıksız Bölüm" id="{15BD7D16-A682-4613-AF25-8C2AD155ACF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4660"/>
  </p:normalViewPr>
  <p:slideViewPr>
    <p:cSldViewPr snapToGrid="0">
      <p:cViewPr varScale="1">
        <p:scale>
          <a:sx n="109" d="100"/>
          <a:sy n="109" d="100"/>
        </p:scale>
        <p:origin x="25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37A9-8F3F-4FAB-B17C-2AFD0F85BA38}" type="datetimeFigureOut">
              <a:rPr lang="tr-TR" smtClean="0"/>
              <a:t>4.12.2023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6B2BE-5BFD-4712-8190-9736B4760EEB}" type="slidenum">
              <a:rPr lang="tr-TR" smtClean="0"/>
              <a:t>‹#›</a:t>
            </a:fld>
            <a:endParaRPr lang="tr-TR"/>
          </a:p>
        </p:txBody>
      </p:sp>
    </p:spTree>
    <p:extLst>
      <p:ext uri="{BB962C8B-B14F-4D97-AF65-F5344CB8AC3E}">
        <p14:creationId xmlns:p14="http://schemas.microsoft.com/office/powerpoint/2010/main" val="154313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FF8A72-D288-437C-9796-DC7E5B38CD0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B19AF99-D383-4F9D-B3B9-E4008B75F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A1B963C-187E-4556-8C6C-169C8A9D0898}"/>
              </a:ext>
            </a:extLst>
          </p:cNvPr>
          <p:cNvSpPr>
            <a:spLocks noGrp="1"/>
          </p:cNvSpPr>
          <p:nvPr>
            <p:ph type="dt" sz="half" idx="10"/>
          </p:nvPr>
        </p:nvSpPr>
        <p:spPr>
          <a:xfrm>
            <a:off x="838200" y="6356350"/>
            <a:ext cx="2743200" cy="365125"/>
          </a:xfrm>
          <a:prstGeom prst="rect">
            <a:avLst/>
          </a:prstGeom>
        </p:spPr>
        <p:txBody>
          <a:bodyPr/>
          <a:lstStyle/>
          <a:p>
            <a:pPr>
              <a:defRPr/>
            </a:pPr>
            <a:fld id="{273C6E2F-C651-448B-B102-731762EB63A0}" type="datetimeFigureOut">
              <a:rPr lang="tr-TR" sz="1200" smtClean="0">
                <a:solidFill>
                  <a:prstClr val="black">
                    <a:tint val="75000"/>
                  </a:prstClr>
                </a:solidFill>
              </a:rPr>
              <a:pPr>
                <a:defRPr/>
              </a:pPr>
              <a:t>4.12.2023</a:t>
            </a:fld>
            <a:endParaRPr lang="tr-TR" sz="1200">
              <a:solidFill>
                <a:prstClr val="black">
                  <a:tint val="75000"/>
                </a:prstClr>
              </a:solidFill>
            </a:endParaRPr>
          </a:p>
        </p:txBody>
      </p:sp>
      <p:sp>
        <p:nvSpPr>
          <p:cNvPr id="5" name="Alt Bilgi Yer Tutucusu 4">
            <a:extLst>
              <a:ext uri="{FF2B5EF4-FFF2-40B4-BE49-F238E27FC236}">
                <a16:creationId xmlns:a16="http://schemas.microsoft.com/office/drawing/2014/main" id="{BE3439A2-16CA-4D98-8924-D5A24737BDD2}"/>
              </a:ext>
            </a:extLst>
          </p:cNvPr>
          <p:cNvSpPr>
            <a:spLocks noGrp="1"/>
          </p:cNvSpPr>
          <p:nvPr>
            <p:ph type="ftr" sz="quarter" idx="11"/>
          </p:nvPr>
        </p:nvSpPr>
        <p:spPr>
          <a:xfrm>
            <a:off x="4038600" y="6356350"/>
            <a:ext cx="4114800" cy="365125"/>
          </a:xfrm>
          <a:prstGeom prst="rect">
            <a:avLst/>
          </a:prstGeom>
        </p:spPr>
        <p:txBody>
          <a:bodyPr/>
          <a:lstStyle/>
          <a:p>
            <a:pPr algn="ctr">
              <a:defRPr/>
            </a:pPr>
            <a:endParaRPr lang="tr-TR" sz="1200">
              <a:solidFill>
                <a:prstClr val="black">
                  <a:tint val="75000"/>
                </a:prstClr>
              </a:solidFill>
            </a:endParaRPr>
          </a:p>
        </p:txBody>
      </p:sp>
      <p:sp>
        <p:nvSpPr>
          <p:cNvPr id="6" name="Slayt Numarası Yer Tutucusu 5">
            <a:extLst>
              <a:ext uri="{FF2B5EF4-FFF2-40B4-BE49-F238E27FC236}">
                <a16:creationId xmlns:a16="http://schemas.microsoft.com/office/drawing/2014/main" id="{8C806262-8A81-4133-BA71-C2AB2A65881B}"/>
              </a:ext>
            </a:extLst>
          </p:cNvPr>
          <p:cNvSpPr>
            <a:spLocks noGrp="1"/>
          </p:cNvSpPr>
          <p:nvPr>
            <p:ph type="sldNum" sz="quarter" idx="12"/>
          </p:nvPr>
        </p:nvSpPr>
        <p:spPr>
          <a:xfrm>
            <a:off x="8610600" y="6356350"/>
            <a:ext cx="2743200" cy="365125"/>
          </a:xfrm>
          <a:prstGeom prst="rect">
            <a:avLst/>
          </a:prstGeom>
        </p:spPr>
        <p:txBody>
          <a:bodyPr/>
          <a:lstStyle/>
          <a:p>
            <a:pPr algn="r">
              <a:defRPr/>
            </a:pPr>
            <a:fld id="{3E208757-75CB-4C4C-9FE9-60A9324C12A4}" type="slidenum">
              <a:rPr lang="tr-TR" sz="1200" smtClean="0">
                <a:solidFill>
                  <a:prstClr val="black">
                    <a:tint val="75000"/>
                  </a:prstClr>
                </a:solidFill>
              </a:rPr>
              <a:pPr algn="r">
                <a:defRPr/>
              </a:pPr>
              <a:t>‹#›</a:t>
            </a:fld>
            <a:endParaRPr lang="tr-TR" sz="1200">
              <a:solidFill>
                <a:prstClr val="black">
                  <a:tint val="75000"/>
                </a:prstClr>
              </a:solidFill>
            </a:endParaRPr>
          </a:p>
        </p:txBody>
      </p:sp>
    </p:spTree>
    <p:extLst>
      <p:ext uri="{BB962C8B-B14F-4D97-AF65-F5344CB8AC3E}">
        <p14:creationId xmlns:p14="http://schemas.microsoft.com/office/powerpoint/2010/main" val="332559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0BE1DCC-D31D-4524-BDE8-B10018D41652}"/>
              </a:ext>
            </a:extLst>
          </p:cNvPr>
          <p:cNvSpPr>
            <a:spLocks noGrp="1"/>
          </p:cNvSpPr>
          <p:nvPr>
            <p:ph type="dt" sz="half" idx="10"/>
          </p:nvPr>
        </p:nvSpPr>
        <p:spPr>
          <a:xfrm>
            <a:off x="838200" y="6356350"/>
            <a:ext cx="2743200" cy="365125"/>
          </a:xfrm>
          <a:prstGeom prst="rect">
            <a:avLst/>
          </a:prstGeom>
        </p:spPr>
        <p:txBody>
          <a:bodyPr/>
          <a:lstStyle/>
          <a:p>
            <a:pPr>
              <a:defRPr/>
            </a:pPr>
            <a:fld id="{273C6E2F-C651-448B-B102-731762EB63A0}" type="datetimeFigureOut">
              <a:rPr lang="tr-TR" sz="1200" smtClean="0">
                <a:solidFill>
                  <a:prstClr val="black">
                    <a:tint val="75000"/>
                  </a:prstClr>
                </a:solidFill>
              </a:rPr>
              <a:pPr>
                <a:defRPr/>
              </a:pPr>
              <a:t>4.12.2023</a:t>
            </a:fld>
            <a:endParaRPr lang="tr-TR" sz="1200">
              <a:solidFill>
                <a:prstClr val="black">
                  <a:tint val="75000"/>
                </a:prstClr>
              </a:solidFill>
            </a:endParaRPr>
          </a:p>
        </p:txBody>
      </p:sp>
      <p:sp>
        <p:nvSpPr>
          <p:cNvPr id="3" name="Alt Bilgi Yer Tutucusu 2">
            <a:extLst>
              <a:ext uri="{FF2B5EF4-FFF2-40B4-BE49-F238E27FC236}">
                <a16:creationId xmlns:a16="http://schemas.microsoft.com/office/drawing/2014/main" id="{09492021-B8FC-452A-AAC5-3EB43F6797C8}"/>
              </a:ext>
            </a:extLst>
          </p:cNvPr>
          <p:cNvSpPr>
            <a:spLocks noGrp="1"/>
          </p:cNvSpPr>
          <p:nvPr>
            <p:ph type="ftr" sz="quarter" idx="11"/>
          </p:nvPr>
        </p:nvSpPr>
        <p:spPr>
          <a:xfrm>
            <a:off x="4038600" y="6356350"/>
            <a:ext cx="4114800" cy="365125"/>
          </a:xfrm>
          <a:prstGeom prst="rect">
            <a:avLst/>
          </a:prstGeom>
        </p:spPr>
        <p:txBody>
          <a:bodyPr/>
          <a:lstStyle/>
          <a:p>
            <a:pPr algn="ctr">
              <a:defRPr/>
            </a:pPr>
            <a:endParaRPr lang="tr-TR" sz="1200">
              <a:solidFill>
                <a:prstClr val="black">
                  <a:tint val="75000"/>
                </a:prstClr>
              </a:solidFill>
            </a:endParaRPr>
          </a:p>
        </p:txBody>
      </p:sp>
      <p:sp>
        <p:nvSpPr>
          <p:cNvPr id="4" name="Slayt Numarası Yer Tutucusu 3">
            <a:extLst>
              <a:ext uri="{FF2B5EF4-FFF2-40B4-BE49-F238E27FC236}">
                <a16:creationId xmlns:a16="http://schemas.microsoft.com/office/drawing/2014/main" id="{CA8E0077-6B2C-46D1-A955-DCD7D03D34FF}"/>
              </a:ext>
            </a:extLst>
          </p:cNvPr>
          <p:cNvSpPr>
            <a:spLocks noGrp="1"/>
          </p:cNvSpPr>
          <p:nvPr>
            <p:ph type="sldNum" sz="quarter" idx="12"/>
          </p:nvPr>
        </p:nvSpPr>
        <p:spPr>
          <a:xfrm>
            <a:off x="8610600" y="6356350"/>
            <a:ext cx="2743200" cy="365125"/>
          </a:xfrm>
          <a:prstGeom prst="rect">
            <a:avLst/>
          </a:prstGeom>
        </p:spPr>
        <p:txBody>
          <a:bodyPr/>
          <a:lstStyle/>
          <a:p>
            <a:pPr algn="r">
              <a:defRPr/>
            </a:pPr>
            <a:fld id="{3E208757-75CB-4C4C-9FE9-60A9324C12A4}" type="slidenum">
              <a:rPr lang="tr-TR" sz="1200" smtClean="0">
                <a:solidFill>
                  <a:prstClr val="black">
                    <a:tint val="75000"/>
                  </a:prstClr>
                </a:solidFill>
              </a:rPr>
              <a:pPr algn="r">
                <a:defRPr/>
              </a:pPr>
              <a:t>‹#›</a:t>
            </a:fld>
            <a:endParaRPr lang="tr-TR" sz="1200">
              <a:solidFill>
                <a:prstClr val="black">
                  <a:tint val="75000"/>
                </a:prstClr>
              </a:solidFill>
            </a:endParaRPr>
          </a:p>
        </p:txBody>
      </p:sp>
    </p:spTree>
    <p:extLst>
      <p:ext uri="{BB962C8B-B14F-4D97-AF65-F5344CB8AC3E}">
        <p14:creationId xmlns:p14="http://schemas.microsoft.com/office/powerpoint/2010/main" val="395738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10" name="Picture 2" descr="Import Agriculture Machinery from Turkey - Istanbul Africa Trade Company">
            <a:extLst>
              <a:ext uri="{FF2B5EF4-FFF2-40B4-BE49-F238E27FC236}">
                <a16:creationId xmlns:a16="http://schemas.microsoft.com/office/drawing/2014/main" id="{93C3A9AC-C692-47D7-8BC5-66E8394C06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850" y="-287833"/>
            <a:ext cx="12704657" cy="7659593"/>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a:extLst>
              <a:ext uri="{FF2B5EF4-FFF2-40B4-BE49-F238E27FC236}">
                <a16:creationId xmlns:a16="http://schemas.microsoft.com/office/drawing/2014/main" id="{9FBA3D53-63D4-45E0-834D-152C4AF65340}"/>
              </a:ext>
            </a:extLst>
          </p:cNvPr>
          <p:cNvSpPr/>
          <p:nvPr userDrawn="1"/>
        </p:nvSpPr>
        <p:spPr>
          <a:xfrm>
            <a:off x="-251850" y="0"/>
            <a:ext cx="12704657" cy="7545994"/>
          </a:xfrm>
          <a:prstGeom prst="rect">
            <a:avLst/>
          </a:prstGeom>
          <a:gradFill flip="none" rotWithShape="1">
            <a:gsLst>
              <a:gs pos="0">
                <a:schemeClr val="tx1">
                  <a:alpha val="64000"/>
                </a:schemeClr>
              </a:gs>
              <a:gs pos="76000">
                <a:schemeClr val="bg1">
                  <a:alpha val="68000"/>
                  <a:lumMod val="11000"/>
                </a:schemeClr>
              </a:gs>
              <a:gs pos="100000">
                <a:schemeClr val="bg2">
                  <a:alpha val="51000"/>
                  <a:lumMod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Dikdörtgen 11">
            <a:extLst>
              <a:ext uri="{FF2B5EF4-FFF2-40B4-BE49-F238E27FC236}">
                <a16:creationId xmlns:a16="http://schemas.microsoft.com/office/drawing/2014/main" id="{8F141457-1D25-415F-9ACA-A890CB4FA2A4}"/>
              </a:ext>
            </a:extLst>
          </p:cNvPr>
          <p:cNvSpPr/>
          <p:nvPr userDrawn="1"/>
        </p:nvSpPr>
        <p:spPr>
          <a:xfrm>
            <a:off x="-251850" y="0"/>
            <a:ext cx="12704657" cy="7545994"/>
          </a:xfrm>
          <a:prstGeom prst="rect">
            <a:avLst/>
          </a:prstGeom>
          <a:gradFill flip="none" rotWithShape="1">
            <a:gsLst>
              <a:gs pos="0">
                <a:schemeClr val="tx1">
                  <a:alpha val="64000"/>
                </a:schemeClr>
              </a:gs>
              <a:gs pos="76000">
                <a:schemeClr val="bg1">
                  <a:alpha val="68000"/>
                  <a:lumMod val="11000"/>
                </a:schemeClr>
              </a:gs>
              <a:gs pos="100000">
                <a:schemeClr val="bg2">
                  <a:alpha val="51000"/>
                  <a:lumMod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 6">
            <a:extLst>
              <a:ext uri="{FF2B5EF4-FFF2-40B4-BE49-F238E27FC236}">
                <a16:creationId xmlns:a16="http://schemas.microsoft.com/office/drawing/2014/main" id="{4DDE5886-51CB-48A5-A17E-CF81FD19A245}"/>
              </a:ext>
            </a:extLst>
          </p:cNvPr>
          <p:cNvGrpSpPr/>
          <p:nvPr userDrawn="1"/>
        </p:nvGrpSpPr>
        <p:grpSpPr>
          <a:xfrm>
            <a:off x="363578" y="204850"/>
            <a:ext cx="2154368" cy="594968"/>
            <a:chOff x="363578" y="204850"/>
            <a:chExt cx="2154368" cy="594968"/>
          </a:xfrm>
        </p:grpSpPr>
        <p:pic>
          <p:nvPicPr>
            <p:cNvPr id="8" name="Resim 7" descr="C:\Users\ahmetsavas.intisah\Desktop\image003.png">
              <a:extLst>
                <a:ext uri="{FF2B5EF4-FFF2-40B4-BE49-F238E27FC236}">
                  <a16:creationId xmlns:a16="http://schemas.microsoft.com/office/drawing/2014/main" id="{79CF83D6-E179-45B8-AAD0-BD6624927C42}"/>
                </a:ext>
              </a:extLst>
            </p:cNvPr>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63578" y="204850"/>
              <a:ext cx="598196" cy="594968"/>
            </a:xfrm>
            <a:prstGeom prst="rect">
              <a:avLst/>
            </a:prstGeom>
            <a:noFill/>
            <a:ln>
              <a:noFill/>
            </a:ln>
          </p:spPr>
        </p:pic>
        <p:sp>
          <p:nvSpPr>
            <p:cNvPr id="9" name="Dikdörtgen 8">
              <a:extLst>
                <a:ext uri="{FF2B5EF4-FFF2-40B4-BE49-F238E27FC236}">
                  <a16:creationId xmlns:a16="http://schemas.microsoft.com/office/drawing/2014/main" id="{AFCABD65-CF1F-4DB6-8E3A-1D4D57754BA3}"/>
                </a:ext>
              </a:extLst>
            </p:cNvPr>
            <p:cNvSpPr/>
            <p:nvPr/>
          </p:nvSpPr>
          <p:spPr>
            <a:xfrm>
              <a:off x="961774" y="308462"/>
              <a:ext cx="1556172" cy="42165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Pts val="1200"/>
                <a:buFontTx/>
                <a:buNone/>
                <a:tabLst/>
                <a:defRPr/>
              </a:pPr>
              <a:r>
                <a:rPr kumimoji="0" lang="tr-TR" sz="10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T.C. TARIM VE </a:t>
              </a:r>
            </a:p>
            <a:p>
              <a:pPr marL="0" marR="0" lvl="0" indent="0" algn="l" defTabSz="914400" rtl="0" eaLnBrk="1" fontAlgn="auto" latinLnBrk="0" hangingPunct="1">
                <a:lnSpc>
                  <a:spcPct val="107000"/>
                </a:lnSpc>
                <a:spcBef>
                  <a:spcPts val="0"/>
                </a:spcBef>
                <a:spcAft>
                  <a:spcPts val="0"/>
                </a:spcAft>
                <a:buClrTx/>
                <a:buSzPts val="1200"/>
                <a:buFontTx/>
                <a:buNone/>
                <a:tabLst/>
                <a:defRPr/>
              </a:pPr>
              <a:r>
                <a:rPr kumimoji="0" lang="tr-TR" sz="10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ORMAN BAKANLIĞI</a:t>
              </a:r>
            </a:p>
          </p:txBody>
        </p:sp>
      </p:grpSp>
    </p:spTree>
    <p:extLst>
      <p:ext uri="{BB962C8B-B14F-4D97-AF65-F5344CB8AC3E}">
        <p14:creationId xmlns:p14="http://schemas.microsoft.com/office/powerpoint/2010/main" val="365319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p:nvPicPr>
        <p:blipFill>
          <a:blip r:embed="rId2"/>
          <a:stretch>
            <a:fillRect/>
          </a:stretch>
        </p:blipFill>
        <p:spPr>
          <a:xfrm>
            <a:off x="1" y="0"/>
            <a:ext cx="12192000" cy="6858000"/>
          </a:xfrm>
          <a:prstGeom prst="rect">
            <a:avLst/>
          </a:prstGeom>
        </p:spPr>
      </p:pic>
      <p:sp>
        <p:nvSpPr>
          <p:cNvPr id="2" name="Unvan 1"/>
          <p:cNvSpPr>
            <a:spLocks noGrp="1"/>
          </p:cNvSpPr>
          <p:nvPr>
            <p:ph type="ctrTitle" hasCustomPrompt="1"/>
          </p:nvPr>
        </p:nvSpPr>
        <p:spPr>
          <a:xfrm>
            <a:off x="1524001" y="4429761"/>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24E95C98-CB02-464A-BC1D-FA8DE2E8039C}" type="datetime1">
              <a:rPr lang="tr-TR" smtClean="0"/>
              <a:t>4.12.2023</a:t>
            </a:fld>
            <a:endParaRPr lang="tr-TR" dirty="0"/>
          </a:p>
        </p:txBody>
      </p:sp>
      <p:sp>
        <p:nvSpPr>
          <p:cNvPr id="6" name="Slayt Numarası Yer Tutucusu 5"/>
          <p:cNvSpPr>
            <a:spLocks noGrp="1"/>
          </p:cNvSpPr>
          <p:nvPr>
            <p:ph type="sldNum" sz="quarter" idx="12"/>
          </p:nvPr>
        </p:nvSpPr>
        <p:spPr>
          <a:xfrm>
            <a:off x="5806441" y="6357620"/>
            <a:ext cx="579120" cy="501650"/>
          </a:xfrm>
        </p:spPr>
        <p:txBody>
          <a:bodyPr/>
          <a:lstStyle>
            <a:lvl1pPr>
              <a:defRPr>
                <a:latin typeface="Garamond" panose="02020404030301010803" pitchFamily="18" charset="0"/>
              </a:defRPr>
            </a:lvl1pPr>
          </a:lstStyle>
          <a:p>
            <a:fld id="{A83D69EE-D6CE-9041-B6DA-BBD4388C22FF}" type="slidenum">
              <a:rPr lang="tr-TR" smtClean="0"/>
              <a:t>‹#›</a:t>
            </a:fld>
            <a:endParaRPr lang="tr-TR" dirty="0"/>
          </a:p>
        </p:txBody>
      </p:sp>
    </p:spTree>
    <p:extLst>
      <p:ext uri="{BB962C8B-B14F-4D97-AF65-F5344CB8AC3E}">
        <p14:creationId xmlns:p14="http://schemas.microsoft.com/office/powerpoint/2010/main" val="20667621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88CA0F6-56DD-47D2-8EA1-AA4CE2E09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99BEA47-C257-4DB5-B5AF-7C7705810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4" name="Resim 3"/>
          <p:cNvPicPr>
            <a:picLocks noChangeAspect="1"/>
          </p:cNvPicPr>
          <p:nvPr userDrawn="1"/>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92656" y="307584"/>
            <a:ext cx="631470" cy="627260"/>
          </a:xfrm>
          <a:prstGeom prst="rect">
            <a:avLst/>
          </a:prstGeom>
        </p:spPr>
      </p:pic>
      <p:sp>
        <p:nvSpPr>
          <p:cNvPr id="5" name="Dikdörtgen 4"/>
          <p:cNvSpPr/>
          <p:nvPr userDrawn="1"/>
        </p:nvSpPr>
        <p:spPr>
          <a:xfrm>
            <a:off x="1124126" y="377429"/>
            <a:ext cx="2325906" cy="487569"/>
          </a:xfrm>
          <a:prstGeom prst="rect">
            <a:avLst/>
          </a:prstGeom>
          <a:ln>
            <a:noFill/>
          </a:ln>
        </p:spPr>
        <p:txBody>
          <a:bodyPr wrap="square" anchor="ctr">
            <a:spAutoFit/>
          </a:bodyPr>
          <a:lstStyle/>
          <a:p>
            <a:pPr>
              <a:lnSpc>
                <a:spcPct val="107000"/>
              </a:lnSpc>
              <a:buSzPts val="1200"/>
            </a:pPr>
            <a:r>
              <a:rPr lang="tr-TR" sz="1200" b="1" dirty="0">
                <a:solidFill>
                  <a:srgbClr val="CDCCCC"/>
                </a:solidFill>
                <a:latin typeface="Montserrat Black" panose="00000A00000000000000" pitchFamily="50" charset="-94"/>
                <a:ea typeface="Calibri" panose="020F0502020204030204" pitchFamily="34" charset="0"/>
                <a:cs typeface="Times New Roman" panose="02020603050405020304" pitchFamily="18" charset="0"/>
              </a:rPr>
              <a:t>T.C. TARIM VE </a:t>
            </a:r>
          </a:p>
          <a:p>
            <a:pPr>
              <a:lnSpc>
                <a:spcPct val="107000"/>
              </a:lnSpc>
              <a:buSzPts val="1200"/>
            </a:pPr>
            <a:r>
              <a:rPr lang="tr-TR" sz="1200" b="1" dirty="0">
                <a:solidFill>
                  <a:srgbClr val="CDCCCC"/>
                </a:solidFill>
                <a:latin typeface="Montserrat Black" panose="00000A00000000000000" pitchFamily="50" charset="-94"/>
                <a:ea typeface="Calibri" panose="020F0502020204030204" pitchFamily="34" charset="0"/>
                <a:cs typeface="Times New Roman" panose="02020603050405020304" pitchFamily="18" charset="0"/>
              </a:rPr>
              <a:t>ORMAN BAKANLIĞI</a:t>
            </a:r>
          </a:p>
        </p:txBody>
      </p:sp>
    </p:spTree>
    <p:extLst>
      <p:ext uri="{BB962C8B-B14F-4D97-AF65-F5344CB8AC3E}">
        <p14:creationId xmlns:p14="http://schemas.microsoft.com/office/powerpoint/2010/main" val="37243611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YetkKap&#305;lar%205%20Ekm%2013,%204Nis%2014%20GIDA,%20TARVE%20HAY%20BAK%20KONTROL&#220;NE%20TAB&#304;%20BEL&#304;RL&#304;.docx"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YetkKap&#305;lar%205%20Ekim%202013%20GIDA,%20TARVE%20HAY%20BAK%20KONTROL&#220;NE%20TAB&#304;%20BEL&#304;RL&#304;.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C%20SOGN%20TRNST.ti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BSDB%20DOLU.docx"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BSDB.PD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Yedi%20Emin%20&#304;zni.ti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04746" y="4325815"/>
            <a:ext cx="6497516" cy="1200329"/>
          </a:xfrm>
          <a:prstGeom prst="rect">
            <a:avLst/>
          </a:prstGeom>
          <a:noFill/>
        </p:spPr>
        <p:txBody>
          <a:bodyPr wrap="square" rtlCol="0">
            <a:spAutoFit/>
          </a:bodyPr>
          <a:lstStyle/>
          <a:p>
            <a:pPr algn="ctr"/>
            <a:r>
              <a:rPr lang="tr-TR" dirty="0" smtClean="0"/>
              <a:t>BİTKİ SAĞLIĞI DOLAŞIM BELGESİ İŞ VE İŞLEMLERİ</a:t>
            </a:r>
          </a:p>
          <a:p>
            <a:pPr algn="ctr"/>
            <a:endParaRPr lang="tr-TR" dirty="0"/>
          </a:p>
          <a:p>
            <a:pPr algn="ctr"/>
            <a:r>
              <a:rPr lang="tr-TR" dirty="0" smtClean="0"/>
              <a:t>DİLEK ERYÜCEL UÇAR</a:t>
            </a:r>
          </a:p>
          <a:p>
            <a:pPr algn="ctr"/>
            <a:r>
              <a:rPr lang="tr-TR" dirty="0" smtClean="0"/>
              <a:t>İSTANBUL ZİRAİ KARANTİNA MÜDÜRLÜĞÜ</a:t>
            </a:r>
            <a:endParaRPr lang="tr-TR" dirty="0"/>
          </a:p>
        </p:txBody>
      </p:sp>
    </p:spTree>
    <p:extLst>
      <p:ext uri="{BB962C8B-B14F-4D97-AF65-F5344CB8AC3E}">
        <p14:creationId xmlns:p14="http://schemas.microsoft.com/office/powerpoint/2010/main" val="154155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1417" y="0"/>
            <a:ext cx="12734579" cy="7548282"/>
          </a:xfrm>
          <a:prstGeom prst="rect">
            <a:avLst/>
          </a:prstGeom>
        </p:spPr>
      </p:pic>
      <p:sp>
        <p:nvSpPr>
          <p:cNvPr id="2" name="Dikdörtgen 1"/>
          <p:cNvSpPr/>
          <p:nvPr/>
        </p:nvSpPr>
        <p:spPr>
          <a:xfrm>
            <a:off x="537881" y="1404919"/>
            <a:ext cx="10811437" cy="4154984"/>
          </a:xfrm>
          <a:prstGeom prst="rect">
            <a:avLst/>
          </a:prstGeom>
        </p:spPr>
        <p:txBody>
          <a:bodyPr wrap="square">
            <a:spAutoFit/>
          </a:bodyPr>
          <a:lstStyle/>
          <a:p>
            <a:pPr algn="just">
              <a:spcBef>
                <a:spcPct val="0"/>
              </a:spcBef>
              <a:buFontTx/>
              <a:buNone/>
            </a:pPr>
            <a:r>
              <a:rPr lang="tr-TR" altLang="tr-TR" sz="2400" dirty="0">
                <a:latin typeface="Arial" panose="020B0604020202020204" pitchFamily="34" charset="0"/>
                <a:ea typeface="Calibri" panose="020F0502020204030204" pitchFamily="34" charset="0"/>
                <a:cs typeface="Times New Roman" panose="02020603050405020304" pitchFamily="18" charset="0"/>
              </a:rPr>
              <a:t>f) Giriş noktası ve varış noktasındaki Müdürlük ile Gümrük Müdürlükleri arasındaki ithalat yapılması planlanan bitki, bitkisel ürün ve diğer maddelerin ambalaj ve bunların nakliyesine ilişkin bilgi alışverişinin, Bitki Sağlığı Dolaşım Belgesi’nin yazılı ya da elektronik ortam kullanılarak etkin bir şekilde yapılması sağlanır.</a:t>
            </a:r>
          </a:p>
          <a:p>
            <a:pPr algn="just">
              <a:spcBef>
                <a:spcPct val="0"/>
              </a:spcBef>
              <a:buFontTx/>
              <a:buNone/>
            </a:pPr>
            <a:endParaRPr lang="tr-TR" altLang="tr-TR" sz="2400" dirty="0">
              <a:latin typeface="Arial" panose="020B0604020202020204" pitchFamily="34" charset="0"/>
              <a:ea typeface="Calibri" panose="020F0502020204030204" pitchFamily="34" charset="0"/>
              <a:cs typeface="Times New Roman" panose="02020603050405020304" pitchFamily="18" charset="0"/>
            </a:endParaRPr>
          </a:p>
          <a:p>
            <a:pPr algn="just">
              <a:spcBef>
                <a:spcPct val="0"/>
              </a:spcBef>
              <a:buFontTx/>
              <a:buNone/>
            </a:pPr>
            <a:r>
              <a:rPr lang="tr-TR" altLang="tr-TR" sz="2400" dirty="0">
                <a:latin typeface="Arial" panose="020B0604020202020204" pitchFamily="34" charset="0"/>
                <a:ea typeface="Calibri" panose="020F0502020204030204" pitchFamily="34" charset="0"/>
                <a:cs typeface="Times New Roman" panose="02020603050405020304" pitchFamily="18" charset="0"/>
              </a:rPr>
              <a:t>g) Sevkiyatın ithalatçısı varış yerindeki ilgili Müdürlüğe söz konusu ürünlerin girişini 7 </a:t>
            </a:r>
            <a:r>
              <a:rPr lang="tr-TR" altLang="tr-TR" sz="2400" dirty="0" err="1">
                <a:latin typeface="Arial" panose="020B0604020202020204" pitchFamily="34" charset="0"/>
                <a:ea typeface="Calibri" panose="020F0502020204030204" pitchFamily="34" charset="0"/>
                <a:cs typeface="Times New Roman" panose="02020603050405020304" pitchFamily="18" charset="0"/>
              </a:rPr>
              <a:t>nci</a:t>
            </a:r>
            <a:r>
              <a:rPr lang="tr-TR" altLang="tr-TR" sz="2400" dirty="0">
                <a:latin typeface="Arial" panose="020B0604020202020204" pitchFamily="34" charset="0"/>
                <a:ea typeface="Calibri" panose="020F0502020204030204" pitchFamily="34" charset="0"/>
                <a:cs typeface="Times New Roman" panose="02020603050405020304" pitchFamily="18" charset="0"/>
              </a:rPr>
              <a:t> maddenin birinci fıkrasının (b) bendine uygun olarak önceden bildirmelidir. </a:t>
            </a:r>
          </a:p>
          <a:p>
            <a:pPr algn="just">
              <a:spcBef>
                <a:spcPct val="0"/>
              </a:spcBef>
              <a:buFontTx/>
              <a:buNone/>
            </a:pPr>
            <a:r>
              <a:rPr lang="tr-TR" altLang="tr-TR" sz="2400" dirty="0">
                <a:latin typeface="Arial" panose="020B0604020202020204" pitchFamily="34" charset="0"/>
                <a:ea typeface="Calibri" panose="020F0502020204030204" pitchFamily="34" charset="0"/>
                <a:cs typeface="Times New Roman" panose="02020603050405020304" pitchFamily="18" charset="0"/>
              </a:rPr>
              <a:t>    İthalatçı, yaptığı bildirimde herhangi bir değişiklik olması durumunda varış yerindeki ilgili Müdürlüğü bilgilendirmelidir</a:t>
            </a:r>
            <a:r>
              <a:rPr lang="tr-TR" altLang="tr-TR" dirty="0">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1363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0942" y="0"/>
            <a:ext cx="12749328" cy="7566212"/>
          </a:xfrm>
          <a:prstGeom prst="rect">
            <a:avLst/>
          </a:prstGeom>
        </p:spPr>
      </p:pic>
      <p:sp>
        <p:nvSpPr>
          <p:cNvPr id="2" name="Dikdörtgen 16"/>
          <p:cNvSpPr>
            <a:spLocks noChangeArrowheads="1"/>
          </p:cNvSpPr>
          <p:nvPr/>
        </p:nvSpPr>
        <p:spPr bwMode="auto">
          <a:xfrm>
            <a:off x="501162" y="1434354"/>
            <a:ext cx="11579469" cy="5078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r>
              <a:rPr lang="tr-TR" altLang="tr-TR" sz="1600" b="1" i="0" dirty="0" smtClean="0">
                <a:latin typeface="+mn-lt"/>
              </a:rPr>
              <a:t>5 Ekim 2013  Resmî Gazete Sayı : 28786 </a:t>
            </a:r>
          </a:p>
          <a:p>
            <a:pPr eaLnBrk="1" hangingPunct="1">
              <a:defRPr/>
            </a:pPr>
            <a:r>
              <a:rPr lang="tr-TR" altLang="tr-TR" sz="1600" b="1" i="0" dirty="0" smtClean="0">
                <a:latin typeface="+mn-lt"/>
                <a:hlinkClick r:id="rId3" action="ppaction://hlinkfile"/>
              </a:rPr>
              <a:t>04 Nisan 2014 Resmî Gazete Sayı : </a:t>
            </a:r>
            <a:r>
              <a:rPr lang="tr-TR" sz="1600" b="1" i="0" dirty="0" smtClean="0">
                <a:latin typeface="+mn-lt"/>
                <a:hlinkClick r:id="rId3" action="ppaction://hlinkfile"/>
              </a:rPr>
              <a:t>28962</a:t>
            </a:r>
            <a:endParaRPr lang="tr-TR" altLang="tr-TR" sz="1600" b="1" i="0" dirty="0" smtClean="0">
              <a:latin typeface="+mn-lt"/>
            </a:endParaRPr>
          </a:p>
          <a:p>
            <a:pPr eaLnBrk="1" hangingPunct="1">
              <a:defRPr/>
            </a:pPr>
            <a:r>
              <a:rPr lang="tr-TR" altLang="tr-TR" sz="2000" b="1" i="0" dirty="0" smtClean="0">
                <a:latin typeface="+mn-lt"/>
              </a:rPr>
              <a:t> </a:t>
            </a:r>
            <a:r>
              <a:rPr lang="tr-TR" altLang="tr-TR" sz="2000" b="1" u="sng" dirty="0" smtClean="0">
                <a:latin typeface="+mn-lt"/>
              </a:rPr>
              <a:t>Gümrük ve Ticaret Bakanlığından:</a:t>
            </a:r>
            <a:endParaRPr lang="tr-TR" altLang="tr-TR" sz="2000" b="1" dirty="0" smtClean="0">
              <a:latin typeface="+mn-lt"/>
            </a:endParaRPr>
          </a:p>
          <a:p>
            <a:pPr algn="ctr" eaLnBrk="1" hangingPunct="1">
              <a:defRPr/>
            </a:pPr>
            <a:r>
              <a:rPr lang="tr-TR" altLang="tr-TR" b="1" i="0" dirty="0" smtClean="0">
                <a:solidFill>
                  <a:schemeClr val="accent1"/>
                </a:solidFill>
                <a:latin typeface="+mn-lt"/>
              </a:rPr>
              <a:t>GIDA, TARIM VE HAYVANCILIK BAKANLIĞI KONTROLÜNE TABİ BELİRLİ ÜRÜNLERİN GİRİŞİNE YETKİLİ GÜMRÜK İDARELERİ İLE RESMİ KONTROLLERİNİ YAPMAYA YETKİLİ İL GIDA, TARIM VE HAYVANCILIK MÜDÜRLÜKLERİNİN BELİRLENMESİNE DAİR </a:t>
            </a:r>
            <a:r>
              <a:rPr lang="tr-TR" altLang="tr-TR" b="1" i="0" dirty="0" smtClean="0">
                <a:solidFill>
                  <a:schemeClr val="accent1"/>
                </a:solidFill>
                <a:latin typeface="+mn-lt"/>
                <a:hlinkClick r:id="rId3" action="ppaction://hlinkfile"/>
              </a:rPr>
              <a:t>TEBLİĞ</a:t>
            </a:r>
            <a:endParaRPr lang="tr-TR" altLang="tr-TR" b="1" i="0" dirty="0" smtClean="0">
              <a:solidFill>
                <a:schemeClr val="accent1"/>
              </a:solidFill>
              <a:latin typeface="+mn-lt"/>
            </a:endParaRPr>
          </a:p>
          <a:p>
            <a:pPr eaLnBrk="1" hangingPunct="1">
              <a:defRPr/>
            </a:pPr>
            <a:r>
              <a:rPr lang="tr-TR" altLang="tr-TR" sz="2000" b="1" i="0" dirty="0" smtClean="0">
                <a:latin typeface="+mn-lt"/>
                <a:cs typeface="Arial" panose="020B0604020202020204" pitchFamily="34" charset="0"/>
              </a:rPr>
              <a:t>Yetkili idareler  </a:t>
            </a:r>
          </a:p>
          <a:p>
            <a:pPr eaLnBrk="1" hangingPunct="1">
              <a:defRPr/>
            </a:pPr>
            <a:r>
              <a:rPr lang="tr-TR" altLang="tr-TR" sz="2000" b="1" i="0" dirty="0" smtClean="0">
                <a:latin typeface="+mn-lt"/>
                <a:cs typeface="Arial" panose="020B0604020202020204" pitchFamily="34" charset="0"/>
              </a:rPr>
              <a:t>MADDE 3 </a:t>
            </a:r>
          </a:p>
          <a:p>
            <a:pPr algn="just" eaLnBrk="1" hangingPunct="1">
              <a:defRPr/>
            </a:pPr>
            <a:r>
              <a:rPr lang="tr-TR" altLang="tr-TR" sz="2000" b="1" i="0" dirty="0" smtClean="0">
                <a:latin typeface="+mn-lt"/>
                <a:cs typeface="Arial" panose="020B0604020202020204" pitchFamily="34" charset="0"/>
              </a:rPr>
              <a:t>(</a:t>
            </a:r>
            <a:r>
              <a:rPr lang="tr-TR" altLang="tr-TR" sz="2000" i="0" dirty="0" smtClean="0">
                <a:latin typeface="+mn-lt"/>
                <a:cs typeface="Arial" panose="020B0604020202020204" pitchFamily="34" charset="0"/>
              </a:rPr>
              <a:t>3) </a:t>
            </a:r>
            <a:r>
              <a:rPr lang="tr-TR" altLang="tr-TR" sz="2400" i="0" dirty="0" smtClean="0">
                <a:latin typeface="+mn-lt"/>
                <a:cs typeface="Arial" panose="020B0604020202020204" pitchFamily="34" charset="0"/>
              </a:rPr>
              <a:t>Zirai karantina kontrolüne tabi tohum, fide, fidan ve çiçek soğanları gibi çoğaltım materyalinin Türkiye Gümrük Bölgesine girişi ek-3’te yer alan listede belirtilen gümrük idarelerinden gerçekleştirilir. </a:t>
            </a:r>
          </a:p>
          <a:p>
            <a:pPr algn="just" eaLnBrk="1" hangingPunct="1">
              <a:defRPr/>
            </a:pPr>
            <a:endParaRPr lang="tr-TR" altLang="tr-TR" sz="1000" i="0" dirty="0" smtClean="0">
              <a:latin typeface="+mn-lt"/>
              <a:cs typeface="Arial" panose="020B0604020202020204" pitchFamily="34" charset="0"/>
            </a:endParaRPr>
          </a:p>
          <a:p>
            <a:pPr algn="just" eaLnBrk="1" hangingPunct="1">
              <a:defRPr/>
            </a:pPr>
            <a:r>
              <a:rPr lang="tr-TR" altLang="tr-TR" sz="2400" i="0" dirty="0" smtClean="0">
                <a:latin typeface="+mn-lt"/>
                <a:cs typeface="Arial" panose="020B0604020202020204" pitchFamily="34" charset="0"/>
              </a:rPr>
              <a:t>Ancak, giriş gümrük idarelerinde resmi kontrolleri tamamlanamayan çoğaltım materyalinin ek-3’te yer alan listede belirtilen diğer yetkili gümrük idarelerine veya </a:t>
            </a:r>
          </a:p>
          <a:p>
            <a:pPr algn="just" eaLnBrk="1" hangingPunct="1">
              <a:defRPr/>
            </a:pPr>
            <a:r>
              <a:rPr lang="tr-TR" altLang="tr-TR" sz="2400" b="1" i="0" dirty="0" smtClean="0">
                <a:latin typeface="+mn-lt"/>
                <a:cs typeface="Arial" panose="020B0604020202020204" pitchFamily="34" charset="0"/>
              </a:rPr>
              <a:t>Ankara, Sakarya, Yalova ve İstanbul</a:t>
            </a:r>
            <a:r>
              <a:rPr lang="tr-TR" altLang="tr-TR" sz="2400" i="0" dirty="0" smtClean="0">
                <a:latin typeface="+mn-lt"/>
                <a:cs typeface="Arial" panose="020B0604020202020204" pitchFamily="34" charset="0"/>
              </a:rPr>
              <a:t>’daki diğer gümrük idarelerine transit edilerek resmi kontrolleri gerçekleştirilir. </a:t>
            </a:r>
            <a:r>
              <a:rPr lang="tr-TR" altLang="tr-TR" sz="2400" i="0" dirty="0" smtClean="0">
                <a:latin typeface="+mn-lt"/>
                <a:cs typeface="Arial" panose="020B0604020202020204" pitchFamily="34" charset="0"/>
                <a:hlinkClick r:id="rId4" action="ppaction://hlinkfile"/>
              </a:rPr>
              <a:t>EK - 3</a:t>
            </a:r>
            <a:r>
              <a:rPr lang="tr-TR" altLang="tr-TR" sz="2400" i="0" dirty="0" smtClean="0">
                <a:latin typeface="Constantia" panose="02030602050306030303" pitchFamily="18" charset="0"/>
                <a:cs typeface="Arial" panose="020B0604020202020204" pitchFamily="34" charset="0"/>
                <a:hlinkClick r:id="rId4" action="ppaction://hlinkfile"/>
              </a:rPr>
              <a:t> </a:t>
            </a:r>
            <a:endParaRPr lang="tr-TR" altLang="tr-TR" sz="2400" i="0" dirty="0" smtClean="0">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16387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5382" y="-1"/>
            <a:ext cx="12714081" cy="7557247"/>
          </a:xfrm>
          <a:prstGeom prst="rect">
            <a:avLst/>
          </a:prstGeom>
        </p:spPr>
      </p:pic>
      <p:sp>
        <p:nvSpPr>
          <p:cNvPr id="2" name="Dikdörtgen 1"/>
          <p:cNvSpPr/>
          <p:nvPr/>
        </p:nvSpPr>
        <p:spPr>
          <a:xfrm>
            <a:off x="1" y="1461246"/>
            <a:ext cx="12192000" cy="5201424"/>
          </a:xfrm>
          <a:prstGeom prst="rect">
            <a:avLst/>
          </a:prstGeom>
        </p:spPr>
        <p:txBody>
          <a:bodyPr wrap="square">
            <a:spAutoFit/>
          </a:bodyPr>
          <a:lstStyle/>
          <a:p>
            <a:pPr marL="775970">
              <a:spcBef>
                <a:spcPts val="315"/>
              </a:spcBef>
              <a:spcAft>
                <a:spcPts val="0"/>
              </a:spcAft>
            </a:pPr>
            <a:r>
              <a:rPr lang="tr-TR" sz="2000" b="1" dirty="0">
                <a:ea typeface="Times New Roman" panose="02020603050405020304" pitchFamily="18" charset="0"/>
              </a:rPr>
              <a:t>BİTKİ</a:t>
            </a:r>
            <a:r>
              <a:rPr lang="tr-TR" sz="2000" b="1" spc="-10" dirty="0">
                <a:ea typeface="Times New Roman" panose="02020603050405020304" pitchFamily="18" charset="0"/>
              </a:rPr>
              <a:t> </a:t>
            </a:r>
            <a:r>
              <a:rPr lang="tr-TR" sz="2000" b="1" dirty="0">
                <a:ea typeface="Times New Roman" panose="02020603050405020304" pitchFamily="18" charset="0"/>
              </a:rPr>
              <a:t>SAĞLIĞI</a:t>
            </a:r>
            <a:r>
              <a:rPr lang="tr-TR" sz="2000" b="1" spc="-5" dirty="0">
                <a:ea typeface="Times New Roman" panose="02020603050405020304" pitchFamily="18" charset="0"/>
              </a:rPr>
              <a:t> </a:t>
            </a:r>
            <a:r>
              <a:rPr lang="tr-TR" sz="2000" b="1" dirty="0">
                <a:ea typeface="Times New Roman" panose="02020603050405020304" pitchFamily="18" charset="0"/>
              </a:rPr>
              <a:t>DOLAŞIM</a:t>
            </a:r>
            <a:r>
              <a:rPr lang="tr-TR" sz="2000" b="1" spc="-15" dirty="0">
                <a:ea typeface="Times New Roman" panose="02020603050405020304" pitchFamily="18" charset="0"/>
              </a:rPr>
              <a:t> </a:t>
            </a:r>
            <a:r>
              <a:rPr lang="tr-TR" sz="2000" b="1" dirty="0">
                <a:ea typeface="Times New Roman" panose="02020603050405020304" pitchFamily="18" charset="0"/>
              </a:rPr>
              <a:t>BELGESİ</a:t>
            </a:r>
            <a:r>
              <a:rPr lang="tr-TR" sz="2000" b="1" spc="5" dirty="0">
                <a:ea typeface="Times New Roman" panose="02020603050405020304" pitchFamily="18" charset="0"/>
              </a:rPr>
              <a:t> </a:t>
            </a:r>
            <a:r>
              <a:rPr lang="tr-TR" sz="2000" b="1" dirty="0">
                <a:ea typeface="Times New Roman" panose="02020603050405020304" pitchFamily="18" charset="0"/>
              </a:rPr>
              <a:t>DÜZENLEME</a:t>
            </a:r>
            <a:r>
              <a:rPr lang="tr-TR" sz="2000" b="1" spc="-10" dirty="0">
                <a:ea typeface="Times New Roman" panose="02020603050405020304" pitchFamily="18" charset="0"/>
              </a:rPr>
              <a:t> </a:t>
            </a:r>
            <a:r>
              <a:rPr lang="tr-TR" sz="2000" b="1" dirty="0">
                <a:ea typeface="Times New Roman" panose="02020603050405020304" pitchFamily="18" charset="0"/>
              </a:rPr>
              <a:t>VE</a:t>
            </a:r>
            <a:r>
              <a:rPr lang="tr-TR" sz="2000" b="1" spc="-10" dirty="0">
                <a:ea typeface="Times New Roman" panose="02020603050405020304" pitchFamily="18" charset="0"/>
              </a:rPr>
              <a:t> </a:t>
            </a:r>
            <a:r>
              <a:rPr lang="tr-TR" sz="2000" b="1" dirty="0">
                <a:ea typeface="Times New Roman" panose="02020603050405020304" pitchFamily="18" charset="0"/>
              </a:rPr>
              <a:t>UYGULAMA</a:t>
            </a:r>
            <a:r>
              <a:rPr lang="tr-TR" sz="2000" b="1" spc="-10" dirty="0">
                <a:ea typeface="Times New Roman" panose="02020603050405020304" pitchFamily="18" charset="0"/>
              </a:rPr>
              <a:t> </a:t>
            </a:r>
            <a:r>
              <a:rPr lang="tr-TR" sz="2000" b="1" dirty="0">
                <a:ea typeface="Times New Roman" panose="02020603050405020304" pitchFamily="18" charset="0"/>
              </a:rPr>
              <a:t>TALİMATI</a:t>
            </a:r>
          </a:p>
          <a:p>
            <a:pPr>
              <a:spcBef>
                <a:spcPts val="45"/>
              </a:spcBef>
              <a:spcAft>
                <a:spcPts val="0"/>
              </a:spcAft>
            </a:pPr>
            <a:r>
              <a:rPr lang="tr-TR" sz="2000" b="1" dirty="0" smtClean="0">
                <a:ea typeface="Times New Roman" panose="02020603050405020304" pitchFamily="18" charset="0"/>
              </a:rPr>
              <a:t>        </a:t>
            </a:r>
            <a:r>
              <a:rPr lang="tr-TR" sz="2000" b="1" dirty="0">
                <a:ea typeface="Times New Roman" panose="02020603050405020304" pitchFamily="18" charset="0"/>
              </a:rPr>
              <a:t> </a:t>
            </a:r>
            <a:r>
              <a:rPr lang="tr-TR" sz="2000" b="1" dirty="0" smtClean="0">
                <a:ea typeface="Times New Roman" panose="02020603050405020304" pitchFamily="18" charset="0"/>
              </a:rPr>
              <a:t>Amaç</a:t>
            </a:r>
            <a:r>
              <a:rPr lang="tr-TR" sz="2000" b="1" dirty="0">
                <a:ea typeface="Times New Roman" panose="02020603050405020304" pitchFamily="18" charset="0"/>
              </a:rPr>
              <a:t>:</a:t>
            </a:r>
            <a:endParaRPr lang="tr-TR" sz="2000" dirty="0">
              <a:ea typeface="Times New Roman" panose="02020603050405020304" pitchFamily="18" charset="0"/>
            </a:endParaRPr>
          </a:p>
          <a:p>
            <a:pPr marR="57785" algn="just">
              <a:spcAft>
                <a:spcPts val="0"/>
              </a:spcAft>
            </a:pPr>
            <a:r>
              <a:rPr lang="tr-TR" sz="2000" b="1" dirty="0" smtClean="0">
                <a:ea typeface="Times New Roman" panose="02020603050405020304" pitchFamily="18" charset="0"/>
              </a:rPr>
              <a:t>         Madde</a:t>
            </a:r>
            <a:r>
              <a:rPr lang="tr-TR" sz="2000" b="1" spc="140" dirty="0" smtClean="0">
                <a:ea typeface="Times New Roman" panose="02020603050405020304" pitchFamily="18" charset="0"/>
              </a:rPr>
              <a:t> </a:t>
            </a:r>
            <a:r>
              <a:rPr lang="tr-TR" sz="2000" b="1" dirty="0">
                <a:ea typeface="Times New Roman" panose="02020603050405020304" pitchFamily="18" charset="0"/>
              </a:rPr>
              <a:t>1-</a:t>
            </a:r>
            <a:r>
              <a:rPr lang="tr-TR" sz="2000" b="1" spc="145" dirty="0">
                <a:ea typeface="Times New Roman" panose="02020603050405020304" pitchFamily="18" charset="0"/>
              </a:rPr>
              <a:t> </a:t>
            </a:r>
            <a:r>
              <a:rPr lang="tr-TR" sz="2000" dirty="0">
                <a:ea typeface="Times New Roman" panose="02020603050405020304" pitchFamily="18" charset="0"/>
              </a:rPr>
              <a:t>Bu</a:t>
            </a:r>
            <a:r>
              <a:rPr lang="tr-TR" sz="2000" spc="125" dirty="0">
                <a:ea typeface="Times New Roman" panose="02020603050405020304" pitchFamily="18" charset="0"/>
              </a:rPr>
              <a:t> </a:t>
            </a:r>
            <a:r>
              <a:rPr lang="tr-TR" sz="2000" dirty="0">
                <a:ea typeface="Times New Roman" panose="02020603050405020304" pitchFamily="18" charset="0"/>
              </a:rPr>
              <a:t>Talimatın</a:t>
            </a:r>
            <a:r>
              <a:rPr lang="tr-TR" sz="2000" spc="145" dirty="0">
                <a:ea typeface="Times New Roman" panose="02020603050405020304" pitchFamily="18" charset="0"/>
              </a:rPr>
              <a:t> </a:t>
            </a:r>
            <a:r>
              <a:rPr lang="tr-TR" sz="2000" dirty="0">
                <a:ea typeface="Times New Roman" panose="02020603050405020304" pitchFamily="18" charset="0"/>
              </a:rPr>
              <a:t>amacı;</a:t>
            </a:r>
            <a:r>
              <a:rPr lang="tr-TR" sz="2000" spc="160" dirty="0">
                <a:ea typeface="Times New Roman" panose="02020603050405020304" pitchFamily="18" charset="0"/>
              </a:rPr>
              <a:t> </a:t>
            </a:r>
            <a:r>
              <a:rPr lang="tr-TR" sz="2000" dirty="0">
                <a:ea typeface="Times New Roman" panose="02020603050405020304" pitchFamily="18" charset="0"/>
              </a:rPr>
              <a:t>bitki</a:t>
            </a:r>
            <a:r>
              <a:rPr lang="tr-TR" sz="2000" spc="145" dirty="0">
                <a:ea typeface="Times New Roman" panose="02020603050405020304" pitchFamily="18" charset="0"/>
              </a:rPr>
              <a:t> </a:t>
            </a:r>
            <a:r>
              <a:rPr lang="tr-TR" sz="2000" dirty="0">
                <a:ea typeface="Times New Roman" panose="02020603050405020304" pitchFamily="18" charset="0"/>
              </a:rPr>
              <a:t>bitkisel</a:t>
            </a:r>
            <a:r>
              <a:rPr lang="tr-TR" sz="2000" spc="145" dirty="0">
                <a:ea typeface="Times New Roman" panose="02020603050405020304" pitchFamily="18" charset="0"/>
              </a:rPr>
              <a:t> </a:t>
            </a:r>
            <a:r>
              <a:rPr lang="tr-TR" sz="2000" dirty="0">
                <a:ea typeface="Times New Roman" panose="02020603050405020304" pitchFamily="18" charset="0"/>
              </a:rPr>
              <a:t>ürün</a:t>
            </a:r>
            <a:r>
              <a:rPr lang="tr-TR" sz="2000" spc="145" dirty="0">
                <a:ea typeface="Times New Roman" panose="02020603050405020304" pitchFamily="18" charset="0"/>
              </a:rPr>
              <a:t> </a:t>
            </a:r>
            <a:r>
              <a:rPr lang="tr-TR" sz="2000" dirty="0">
                <a:ea typeface="Times New Roman" panose="02020603050405020304" pitchFamily="18" charset="0"/>
              </a:rPr>
              <a:t>ve</a:t>
            </a:r>
            <a:r>
              <a:rPr lang="tr-TR" sz="2000" spc="140" dirty="0">
                <a:ea typeface="Times New Roman" panose="02020603050405020304" pitchFamily="18" charset="0"/>
              </a:rPr>
              <a:t> </a:t>
            </a:r>
            <a:r>
              <a:rPr lang="tr-TR" sz="2000" dirty="0">
                <a:ea typeface="Times New Roman" panose="02020603050405020304" pitchFamily="18" charset="0"/>
              </a:rPr>
              <a:t>diğer</a:t>
            </a:r>
            <a:r>
              <a:rPr lang="tr-TR" sz="2000" spc="145" dirty="0">
                <a:ea typeface="Times New Roman" panose="02020603050405020304" pitchFamily="18" charset="0"/>
              </a:rPr>
              <a:t> </a:t>
            </a:r>
            <a:r>
              <a:rPr lang="tr-TR" sz="2000" dirty="0">
                <a:ea typeface="Times New Roman" panose="02020603050405020304" pitchFamily="18" charset="0"/>
              </a:rPr>
              <a:t>maddelerin</a:t>
            </a:r>
            <a:r>
              <a:rPr lang="tr-TR" sz="2000" spc="145" dirty="0">
                <a:ea typeface="Times New Roman" panose="02020603050405020304" pitchFamily="18" charset="0"/>
              </a:rPr>
              <a:t> </a:t>
            </a:r>
            <a:r>
              <a:rPr lang="tr-TR" sz="2000" dirty="0">
                <a:ea typeface="Times New Roman" panose="02020603050405020304" pitchFamily="18" charset="0"/>
              </a:rPr>
              <a:t>Türkiye</a:t>
            </a:r>
            <a:r>
              <a:rPr lang="tr-TR" sz="2000" spc="145" dirty="0">
                <a:ea typeface="Times New Roman" panose="02020603050405020304" pitchFamily="18" charset="0"/>
              </a:rPr>
              <a:t> </a:t>
            </a:r>
            <a:r>
              <a:rPr lang="tr-TR" sz="2000" dirty="0">
                <a:ea typeface="Times New Roman" panose="02020603050405020304" pitchFamily="18" charset="0"/>
              </a:rPr>
              <a:t>Gümrük</a:t>
            </a:r>
            <a:r>
              <a:rPr lang="tr-TR" sz="2000" spc="130" dirty="0">
                <a:ea typeface="Times New Roman" panose="02020603050405020304" pitchFamily="18" charset="0"/>
              </a:rPr>
              <a:t> </a:t>
            </a:r>
            <a:r>
              <a:rPr lang="tr-TR" sz="2000" dirty="0">
                <a:ea typeface="Times New Roman" panose="02020603050405020304" pitchFamily="18" charset="0"/>
              </a:rPr>
              <a:t>Bölgesine</a:t>
            </a:r>
            <a:r>
              <a:rPr lang="tr-TR" sz="2000" spc="-260" dirty="0">
                <a:ea typeface="Times New Roman" panose="02020603050405020304" pitchFamily="18" charset="0"/>
              </a:rPr>
              <a:t> </a:t>
            </a:r>
            <a:r>
              <a:rPr lang="tr-TR" sz="2000" dirty="0">
                <a:ea typeface="Times New Roman" panose="02020603050405020304" pitchFamily="18" charset="0"/>
              </a:rPr>
              <a:t>girişinde</a:t>
            </a:r>
            <a:r>
              <a:rPr lang="tr-TR" sz="2000" spc="-20" dirty="0">
                <a:ea typeface="Times New Roman" panose="02020603050405020304" pitchFamily="18" charset="0"/>
              </a:rPr>
              <a:t> </a:t>
            </a:r>
            <a:r>
              <a:rPr lang="tr-TR" sz="2000" spc="-20" dirty="0" smtClean="0">
                <a:ea typeface="Times New Roman" panose="02020603050405020304" pitchFamily="18" charset="0"/>
              </a:rPr>
              <a:t>      </a:t>
            </a:r>
            <a:r>
              <a:rPr lang="tr-TR" sz="2000" dirty="0" smtClean="0">
                <a:ea typeface="Times New Roman" panose="02020603050405020304" pitchFamily="18" charset="0"/>
              </a:rPr>
              <a:t>Bitki</a:t>
            </a:r>
            <a:r>
              <a:rPr lang="tr-TR" sz="2000" spc="-15" dirty="0" smtClean="0">
                <a:ea typeface="Times New Roman" panose="02020603050405020304" pitchFamily="18" charset="0"/>
              </a:rPr>
              <a:t> </a:t>
            </a:r>
            <a:r>
              <a:rPr lang="tr-TR" sz="2000" dirty="0">
                <a:ea typeface="Times New Roman" panose="02020603050405020304" pitchFamily="18" charset="0"/>
              </a:rPr>
              <a:t>Sağlığı Dolaşım</a:t>
            </a:r>
            <a:r>
              <a:rPr lang="tr-TR" sz="2000" spc="-35" dirty="0">
                <a:ea typeface="Times New Roman" panose="02020603050405020304" pitchFamily="18" charset="0"/>
              </a:rPr>
              <a:t> </a:t>
            </a:r>
            <a:r>
              <a:rPr lang="tr-TR" sz="2000" dirty="0">
                <a:ea typeface="Times New Roman" panose="02020603050405020304" pitchFamily="18" charset="0"/>
              </a:rPr>
              <a:t>belgesinin</a:t>
            </a:r>
            <a:r>
              <a:rPr lang="tr-TR" sz="2000" spc="-15" dirty="0">
                <a:ea typeface="Times New Roman" panose="02020603050405020304" pitchFamily="18" charset="0"/>
              </a:rPr>
              <a:t> </a:t>
            </a:r>
            <a:r>
              <a:rPr lang="tr-TR" sz="2000" dirty="0">
                <a:ea typeface="Times New Roman" panose="02020603050405020304" pitchFamily="18" charset="0"/>
              </a:rPr>
              <a:t>düzenlenmesine ilişkin</a:t>
            </a:r>
            <a:r>
              <a:rPr lang="tr-TR" sz="2000" spc="-15" dirty="0">
                <a:ea typeface="Times New Roman" panose="02020603050405020304" pitchFamily="18" charset="0"/>
              </a:rPr>
              <a:t> </a:t>
            </a:r>
            <a:r>
              <a:rPr lang="tr-TR" sz="2000" dirty="0">
                <a:ea typeface="Times New Roman" panose="02020603050405020304" pitchFamily="18" charset="0"/>
              </a:rPr>
              <a:t>usul</a:t>
            </a:r>
            <a:r>
              <a:rPr lang="tr-TR" sz="2000" spc="-15" dirty="0">
                <a:ea typeface="Times New Roman" panose="02020603050405020304" pitchFamily="18" charset="0"/>
              </a:rPr>
              <a:t> </a:t>
            </a:r>
            <a:r>
              <a:rPr lang="tr-TR" sz="2000" dirty="0">
                <a:ea typeface="Times New Roman" panose="02020603050405020304" pitchFamily="18" charset="0"/>
              </a:rPr>
              <a:t>ve</a:t>
            </a:r>
            <a:r>
              <a:rPr lang="tr-TR" sz="2000" spc="-15" dirty="0">
                <a:ea typeface="Times New Roman" panose="02020603050405020304" pitchFamily="18" charset="0"/>
              </a:rPr>
              <a:t> </a:t>
            </a:r>
            <a:r>
              <a:rPr lang="tr-TR" sz="2000" dirty="0">
                <a:ea typeface="Times New Roman" panose="02020603050405020304" pitchFamily="18" charset="0"/>
              </a:rPr>
              <a:t>esasları</a:t>
            </a:r>
            <a:r>
              <a:rPr lang="tr-TR" sz="2000" spc="25" dirty="0">
                <a:ea typeface="Times New Roman" panose="02020603050405020304" pitchFamily="18" charset="0"/>
              </a:rPr>
              <a:t> </a:t>
            </a:r>
            <a:r>
              <a:rPr lang="tr-TR" sz="2000" dirty="0">
                <a:ea typeface="Times New Roman" panose="02020603050405020304" pitchFamily="18" charset="0"/>
              </a:rPr>
              <a:t>belirlemektir.</a:t>
            </a:r>
          </a:p>
          <a:p>
            <a:pPr marR="57785">
              <a:spcAft>
                <a:spcPts val="0"/>
              </a:spcAft>
            </a:pPr>
            <a:r>
              <a:rPr lang="tr-TR" sz="2000" b="1" dirty="0" smtClean="0">
                <a:ea typeface="Times New Roman" panose="02020603050405020304" pitchFamily="18" charset="0"/>
              </a:rPr>
              <a:t>        Kapsam </a:t>
            </a:r>
            <a:r>
              <a:rPr lang="tr-TR" sz="2000" b="1" dirty="0">
                <a:ea typeface="Times New Roman" panose="02020603050405020304" pitchFamily="18" charset="0"/>
              </a:rPr>
              <a:t>:</a:t>
            </a:r>
            <a:endParaRPr lang="tr-TR" sz="2000" dirty="0">
              <a:ea typeface="Times New Roman" panose="02020603050405020304" pitchFamily="18" charset="0"/>
            </a:endParaRPr>
          </a:p>
          <a:p>
            <a:pPr marL="415925" marR="57785" algn="just">
              <a:spcAft>
                <a:spcPts val="0"/>
              </a:spcAft>
              <a:tabLst>
                <a:tab pos="450215" algn="l"/>
              </a:tabLst>
            </a:pPr>
            <a:r>
              <a:rPr lang="tr-TR" sz="2000" b="1" dirty="0">
                <a:ea typeface="Times New Roman" panose="02020603050405020304" pitchFamily="18" charset="0"/>
              </a:rPr>
              <a:t>Madde 2- </a:t>
            </a:r>
            <a:r>
              <a:rPr lang="tr-TR" sz="2000" dirty="0">
                <a:ea typeface="Times New Roman" panose="02020603050405020304" pitchFamily="18" charset="0"/>
              </a:rPr>
              <a:t>  Bu Talimat, Bitki Karantinası Yönetmeliği ekindeki</a:t>
            </a:r>
            <a:r>
              <a:rPr lang="tr-TR" sz="2000" b="1" dirty="0">
                <a:ea typeface="Times New Roman" panose="02020603050405020304" pitchFamily="18" charset="0"/>
              </a:rPr>
              <a:t> “</a:t>
            </a:r>
            <a:r>
              <a:rPr lang="tr-TR" sz="2000" dirty="0">
                <a:ea typeface="Times New Roman" panose="02020603050405020304" pitchFamily="18" charset="0"/>
              </a:rPr>
              <a:t>Türkiye’ye Girişte Bitki Sağlığı Kontrolüne Tabi ve Bitki Sağlık Sertifikası Taşıması Gerekli Bitki, Bitkisel Ürün ve Diğer Maddeler</a:t>
            </a:r>
            <a:r>
              <a:rPr lang="tr-TR" sz="2000" b="1" dirty="0">
                <a:ea typeface="Times New Roman" panose="02020603050405020304" pitchFamily="18" charset="0"/>
              </a:rPr>
              <a:t>”  </a:t>
            </a:r>
            <a:r>
              <a:rPr lang="tr-TR" sz="2000" dirty="0">
                <a:ea typeface="Times New Roman" panose="02020603050405020304" pitchFamily="18" charset="0"/>
              </a:rPr>
              <a:t>listesinde bulunan ve bu Talimatın beşinci maddesinde belirtilen bitki, bitkisel ürün ve diğer maddelerin beyan ve bitki sağlığı kontrolünün, “Tarım ve Orman Bakanlığı Kontrolüne Tabi Belirli Ürünlerin Girişine Yetkili Gümrük İdareleri İle Resmi Kontrollerini Yapmaya Yetkili İl Tarım ve Orman Müdürlüklerinin Belirlenmesine Dair </a:t>
            </a:r>
            <a:r>
              <a:rPr lang="tr-TR" sz="2000" dirty="0" err="1">
                <a:ea typeface="Times New Roman" panose="02020603050405020304" pitchFamily="18" charset="0"/>
              </a:rPr>
              <a:t>Tebliğ”de</a:t>
            </a:r>
            <a:r>
              <a:rPr lang="tr-TR" sz="2000" dirty="0">
                <a:ea typeface="Times New Roman" panose="02020603050405020304" pitchFamily="18" charset="0"/>
              </a:rPr>
              <a:t> belirtilen giriş noktasında yapılmasının veya tamamlanmasının mümkün olmadığı durumlarda; giriş noktasında Bitki Sağlığı Dolaşım Belgesi düzenlenmesi ve anılan Tebliğ’de yer alan aynı</a:t>
            </a:r>
            <a:r>
              <a:rPr lang="tr-TR" sz="2000" b="1" dirty="0">
                <a:ea typeface="Times New Roman" panose="02020603050405020304" pitchFamily="18" charset="0"/>
              </a:rPr>
              <a:t> </a:t>
            </a:r>
            <a:r>
              <a:rPr lang="tr-TR" sz="2000" dirty="0">
                <a:ea typeface="Times New Roman" panose="02020603050405020304" pitchFamily="18" charset="0"/>
              </a:rPr>
              <a:t>ildeki veya başka bir ildeki yetkili giriş noktasında</a:t>
            </a:r>
            <a:r>
              <a:rPr lang="tr-TR" sz="2000" b="1" dirty="0">
                <a:ea typeface="Times New Roman" panose="02020603050405020304" pitchFamily="18" charset="0"/>
              </a:rPr>
              <a:t> </a:t>
            </a:r>
            <a:r>
              <a:rPr lang="tr-TR" sz="2000" dirty="0">
                <a:ea typeface="Times New Roman" panose="02020603050405020304" pitchFamily="18" charset="0"/>
              </a:rPr>
              <a:t>veya gerekli karantina şartlarının sağlandığı bağımsız bölümlerden oluşan gümrük gözetimindeki kayıtlı antrepolar, yediemin alanları ve benzeri geçici depolama yerlerinde yapılacak işlemleri </a:t>
            </a:r>
            <a:r>
              <a:rPr lang="tr-TR" sz="2000" dirty="0" smtClean="0">
                <a:ea typeface="Times New Roman" panose="02020603050405020304" pitchFamily="18" charset="0"/>
              </a:rPr>
              <a:t>kapsar.</a:t>
            </a:r>
            <a:endParaRPr lang="tr-TR" sz="2000" b="1" dirty="0">
              <a:ea typeface="Times New Roman" panose="02020603050405020304" pitchFamily="18" charset="0"/>
            </a:endParaRPr>
          </a:p>
          <a:p>
            <a:pPr marL="415925" marR="57785" algn="just">
              <a:spcAft>
                <a:spcPts val="0"/>
              </a:spcAft>
              <a:tabLst>
                <a:tab pos="450215" algn="l"/>
              </a:tabLst>
            </a:pPr>
            <a:r>
              <a:rPr lang="tr-TR" sz="2000" b="1" dirty="0" smtClean="0">
                <a:ea typeface="Times New Roman" panose="02020603050405020304" pitchFamily="18" charset="0"/>
              </a:rPr>
              <a:t>Dayanak</a:t>
            </a:r>
            <a:r>
              <a:rPr lang="tr-TR" sz="2000" b="1" dirty="0">
                <a:ea typeface="Times New Roman" panose="02020603050405020304" pitchFamily="18" charset="0"/>
              </a:rPr>
              <a:t>:</a:t>
            </a:r>
          </a:p>
          <a:p>
            <a:pPr marR="57785" algn="just">
              <a:spcAft>
                <a:spcPts val="0"/>
              </a:spcAft>
            </a:pPr>
            <a:r>
              <a:rPr lang="tr-TR" sz="2000" b="1" dirty="0" smtClean="0">
                <a:ea typeface="Times New Roman" panose="02020603050405020304" pitchFamily="18" charset="0"/>
              </a:rPr>
              <a:t>       Madde </a:t>
            </a:r>
            <a:r>
              <a:rPr lang="tr-TR" sz="2000" b="1" dirty="0">
                <a:ea typeface="Times New Roman" panose="02020603050405020304" pitchFamily="18" charset="0"/>
              </a:rPr>
              <a:t>3-</a:t>
            </a:r>
            <a:r>
              <a:rPr lang="tr-TR" sz="2000" b="1" spc="10" dirty="0">
                <a:ea typeface="Times New Roman" panose="02020603050405020304" pitchFamily="18" charset="0"/>
              </a:rPr>
              <a:t> </a:t>
            </a:r>
            <a:r>
              <a:rPr lang="tr-TR" sz="2000" dirty="0">
                <a:ea typeface="Times New Roman" panose="02020603050405020304" pitchFamily="18" charset="0"/>
              </a:rPr>
              <a:t>Bu</a:t>
            </a:r>
            <a:r>
              <a:rPr lang="tr-TR" sz="2000" spc="5" dirty="0">
                <a:ea typeface="Times New Roman" panose="02020603050405020304" pitchFamily="18" charset="0"/>
              </a:rPr>
              <a:t> </a:t>
            </a:r>
            <a:r>
              <a:rPr lang="tr-TR" sz="2000" dirty="0">
                <a:ea typeface="Times New Roman" panose="02020603050405020304" pitchFamily="18" charset="0"/>
              </a:rPr>
              <a:t>Talimat</a:t>
            </a:r>
            <a:r>
              <a:rPr lang="tr-TR" sz="2000" spc="10" dirty="0">
                <a:ea typeface="Times New Roman" panose="02020603050405020304" pitchFamily="18" charset="0"/>
              </a:rPr>
              <a:t> </a:t>
            </a:r>
            <a:r>
              <a:rPr lang="tr-TR" sz="2000" dirty="0">
                <a:ea typeface="Times New Roman" panose="02020603050405020304" pitchFamily="18" charset="0"/>
              </a:rPr>
              <a:t>Bitki</a:t>
            </a:r>
            <a:r>
              <a:rPr lang="tr-TR" sz="2000" spc="10" dirty="0">
                <a:ea typeface="Times New Roman" panose="02020603050405020304" pitchFamily="18" charset="0"/>
              </a:rPr>
              <a:t> </a:t>
            </a:r>
            <a:r>
              <a:rPr lang="tr-TR" sz="2000" dirty="0">
                <a:ea typeface="Times New Roman" panose="02020603050405020304" pitchFamily="18" charset="0"/>
              </a:rPr>
              <a:t>Karantinası</a:t>
            </a:r>
            <a:r>
              <a:rPr lang="tr-TR" sz="2000" spc="10" dirty="0">
                <a:ea typeface="Times New Roman" panose="02020603050405020304" pitchFamily="18" charset="0"/>
              </a:rPr>
              <a:t> </a:t>
            </a:r>
            <a:r>
              <a:rPr lang="tr-TR" sz="2000" dirty="0">
                <a:ea typeface="Times New Roman" panose="02020603050405020304" pitchFamily="18" charset="0"/>
              </a:rPr>
              <a:t>Yönetmeliği’ne</a:t>
            </a:r>
            <a:r>
              <a:rPr lang="tr-TR" sz="2000" spc="5" dirty="0">
                <a:ea typeface="Times New Roman" panose="02020603050405020304" pitchFamily="18" charset="0"/>
              </a:rPr>
              <a:t> </a:t>
            </a:r>
            <a:r>
              <a:rPr lang="tr-TR" sz="2000" spc="15" dirty="0">
                <a:ea typeface="Times New Roman" panose="02020603050405020304" pitchFamily="18" charset="0"/>
              </a:rPr>
              <a:t>dayanarak</a:t>
            </a:r>
            <a:r>
              <a:rPr lang="tr-TR" sz="2000" dirty="0">
                <a:ea typeface="Times New Roman" panose="02020603050405020304" pitchFamily="18" charset="0"/>
              </a:rPr>
              <a:t> hazırlanmıştır.</a:t>
            </a:r>
          </a:p>
          <a:p>
            <a:pPr marL="415925">
              <a:lnSpc>
                <a:spcPct val="100000"/>
              </a:lnSpc>
              <a:spcAft>
                <a:spcPts val="0"/>
              </a:spcAft>
            </a:pPr>
            <a:r>
              <a:rPr lang="tr-TR" sz="1200" dirty="0">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979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2178" y="-23510"/>
            <a:ext cx="12775661" cy="7571792"/>
          </a:xfrm>
          <a:prstGeom prst="rect">
            <a:avLst/>
          </a:prstGeom>
        </p:spPr>
      </p:pic>
      <p:sp>
        <p:nvSpPr>
          <p:cNvPr id="2" name="Dikdörtgen 1"/>
          <p:cNvSpPr/>
          <p:nvPr/>
        </p:nvSpPr>
        <p:spPr>
          <a:xfrm>
            <a:off x="152401" y="1299881"/>
            <a:ext cx="11910645" cy="5262979"/>
          </a:xfrm>
          <a:prstGeom prst="rect">
            <a:avLst/>
          </a:prstGeom>
        </p:spPr>
        <p:txBody>
          <a:bodyPr wrap="square">
            <a:spAutoFit/>
          </a:bodyPr>
          <a:lstStyle/>
          <a:p>
            <a:pPr algn="just">
              <a:spcAft>
                <a:spcPts val="0"/>
              </a:spcAft>
            </a:pPr>
            <a:r>
              <a:rPr lang="tr-TR" sz="1600" b="1" dirty="0">
                <a:latin typeface="Times New Roman" panose="02020603050405020304" pitchFamily="18" charset="0"/>
                <a:ea typeface="Times New Roman" panose="02020603050405020304" pitchFamily="18" charset="0"/>
              </a:rPr>
              <a:t>Tanımlar ve kısaltmalar</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600" b="1" dirty="0">
                <a:latin typeface="Times New Roman" panose="02020603050405020304" pitchFamily="18" charset="0"/>
                <a:ea typeface="Times New Roman" panose="02020603050405020304" pitchFamily="18" charset="0"/>
              </a:rPr>
              <a:t>Madde 4-  </a:t>
            </a:r>
            <a:r>
              <a:rPr lang="tr-TR" sz="1600" dirty="0">
                <a:latin typeface="Times New Roman" panose="02020603050405020304" pitchFamily="18" charset="0"/>
                <a:ea typeface="Times New Roman" panose="02020603050405020304" pitchFamily="18" charset="0"/>
              </a:rPr>
              <a:t>Bu Talimatta geçen;</a:t>
            </a:r>
          </a:p>
          <a:p>
            <a:pPr marL="342900" marR="605790" lvl="0" indent="-342900" algn="just">
              <a:spcAft>
                <a:spcPts val="0"/>
              </a:spcAft>
              <a:buFont typeface="+mj-lt"/>
              <a:buAutoNum type="alphaLcParenR"/>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Bakanlık Kayıt ve Yazılım Sistemi (BKYS</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):Bitki, bitkisel ürün ve diğer maddelerin giriş ve çıkış işlemlerinin gerçekleştirilmesi için Bakanlık tarafından kurulan ve/veya kurdurulan ve işletilen veri tabanı ve/veya yazılım sistemini,</a:t>
            </a:r>
          </a:p>
          <a:p>
            <a:pPr marL="342900" marR="605790" lvl="0" indent="-342900" algn="just">
              <a:spcAft>
                <a:spcPts val="0"/>
              </a:spcAft>
              <a:buFont typeface="+mj-lt"/>
              <a:buAutoNum type="alphaLcParenR"/>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Bitki, bitkisel ürün ve diğer maddeler:</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Bitki Karantinası Yönetmeliği’nin “Türkiye’ye Girişte Bitki Sağlığı Kontrolüne Tabi ve Bitki Sağlık Sertifikası Taşıması Gerekli Bitki, Bitkisel Ürün ve Diğer Maddeler” başlığı altında yer alan ürünleri,</a:t>
            </a:r>
          </a:p>
          <a:p>
            <a:pPr marL="342900" lvl="0" indent="-342900" algn="just">
              <a:spcAft>
                <a:spcPts val="0"/>
              </a:spcAft>
              <a:buFont typeface="+mj-lt"/>
              <a:buAutoNum type="alphaLcParenR"/>
              <a:tabLst>
                <a:tab pos="6210935" algn="l"/>
              </a:tabLst>
            </a:pP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Bitki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Sağlığı</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Dolaşım</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Belgesi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Resmi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kontrolü</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giriş</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noktasında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tamamlanamayan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belirli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ürünlerin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belge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kontrolü</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yapıldıktan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sonra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bitki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sağlığı</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kontrolünün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tamamlanacağı</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ülke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içinde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başka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yetkili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giriş</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kapısına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onaylı</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kontrol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yerine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sevkine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eşlik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eden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dijital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oluşturulup</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sevk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yerine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elekronik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gönderilen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belgeyi</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6210935" algn="l"/>
              </a:tabLst>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ç)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Giriş</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Noktası</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Bitki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bitkisel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ürün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diğer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maddelerin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serbest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bölgeler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dahil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Türkiye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Cumhuriyeti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gümrük</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bölgesine</a:t>
            </a:r>
            <a:r>
              <a:rPr lang="en-US" sz="1600" dirty="0">
                <a:latin typeface="Times New Roman" panose="02020603050405020304" pitchFamily="18" charset="0"/>
                <a:ea typeface="Calibri" panose="020F0502020204030204" pitchFamily="34" charset="0"/>
                <a:cs typeface="Times New Roman" panose="02020603050405020304" pitchFamily="18" charset="0"/>
              </a:rPr>
              <a:t> ilk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kez</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getirildiği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olup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hava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yoluyla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gelişte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hava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limanı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deniz</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yoluyla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gelişte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deniz</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limanı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kara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yolu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demir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yoluyla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gelişte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karasal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sınırın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geçildiği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yerde</a:t>
            </a:r>
            <a:r>
              <a:rPr lang="en-US" sz="1600" dirty="0">
                <a:latin typeface="Times New Roman" panose="02020603050405020304" pitchFamily="18" charset="0"/>
                <a:ea typeface="Calibri" panose="020F0502020204030204" pitchFamily="34" charset="0"/>
                <a:cs typeface="Times New Roman" panose="02020603050405020304" pitchFamily="18" charset="0"/>
              </a:rPr>
              <a:t> 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alandan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sorumlu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gümrük</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müdürlüğünün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yerini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marR="605790" lvl="0" indent="-342900" algn="just">
              <a:spcAft>
                <a:spcPts val="0"/>
              </a:spcAft>
              <a:buFont typeface="+mj-lt"/>
              <a:buAutoNum type="alphaLcParenR"/>
              <a:tabLst>
                <a:tab pos="6210935" algn="l"/>
              </a:tabLst>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Onaylı kontrol yeri: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Resmi Kontrol işlemleri tamamlanıncaya kadar ürünlerin bekletilebileceği, ISPM-34’de belirtilen izolasyon, havalandırma, soğuk zincir, nem vb. fiziksel koşullar ile gerektiğinde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fumigasyon</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imha vb. işlemlerin yürütülebileceği kapalı, mühürlü, kayıt altında, depolama alanında bulunan diğer ürünlere bulaşma riskini önleyecek şekilde gerekli karantina şartlarının sağlandığı bağımsız bölümlerden oluşan gümrük gözetimindeki antrepolar, </a:t>
            </a: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yediemin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alanları ve benzeri geçici depolama yerleri,</a:t>
            </a:r>
          </a:p>
          <a:p>
            <a:pPr marL="342900" marR="605790" lvl="0" indent="-342900" algn="just">
              <a:spcBef>
                <a:spcPts val="5"/>
              </a:spcBef>
              <a:spcAft>
                <a:spcPts val="0"/>
              </a:spcAft>
              <a:buFont typeface="+mj-lt"/>
              <a:buAutoNum type="alphaLcParenR"/>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Onaylı Kontrol Yeri Sevk Belgesi: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Resmi kontrol işlemleri tamamlanıncaya kadar ürünlerin onaylı kontrol yerine sevki için ilgili Gümrük Müdürlüğü adına düzenlenen belgeyi,  </a:t>
            </a:r>
          </a:p>
          <a:p>
            <a:pPr marL="342900" marR="605790" lvl="0" indent="-342900" algn="just">
              <a:spcAft>
                <a:spcPts val="0"/>
              </a:spcAft>
              <a:buFont typeface="+mj-lt"/>
              <a:buAutoNum type="alphaLcParenR"/>
              <a:tabLst>
                <a:tab pos="6210935" algn="l"/>
              </a:tabLst>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Tebliğ:</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Tarım ve Orman Bakanlığı Kontrolüne Tabi Belirli Ürünlerin Girişine Yetkili Gümrük İdareleri ile Resmi Kontrollerini Yapmaya Yetkili İl Tarım ve Orman Müdürlüklerinin Belirlenmesine Dair Tebliğ,</a:t>
            </a:r>
          </a:p>
          <a:p>
            <a:pPr marL="342900" lvl="0" indent="-342900" algn="just">
              <a:spcAft>
                <a:spcPts val="0"/>
              </a:spcAft>
              <a:buFont typeface="+mj-lt"/>
              <a:buAutoNum type="alphaLcParenR"/>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Yönetmelik:</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Bitki Karantinası Yönetmeliğini, </a:t>
            </a:r>
            <a:r>
              <a:rPr lang="tr-TR" sz="1600" dirty="0" smtClean="0">
                <a:latin typeface="Times New Roman" panose="02020603050405020304" pitchFamily="18" charset="0"/>
                <a:ea typeface="Times New Roman" panose="02020603050405020304" pitchFamily="18" charset="0"/>
              </a:rPr>
              <a:t>ifade </a:t>
            </a:r>
            <a:r>
              <a:rPr lang="tr-TR" sz="1600" dirty="0">
                <a:latin typeface="Times New Roman" panose="02020603050405020304" pitchFamily="18" charset="0"/>
                <a:ea typeface="Times New Roman" panose="02020603050405020304" pitchFamily="18" charset="0"/>
              </a:rPr>
              <a:t>eder.</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098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64174" y="0"/>
            <a:ext cx="12722874" cy="7566212"/>
          </a:xfrm>
          <a:prstGeom prst="rect">
            <a:avLst/>
          </a:prstGeom>
        </p:spPr>
      </p:pic>
      <p:sp>
        <p:nvSpPr>
          <p:cNvPr id="2" name="Dikdörtgen 1"/>
          <p:cNvSpPr/>
          <p:nvPr/>
        </p:nvSpPr>
        <p:spPr>
          <a:xfrm>
            <a:off x="0" y="1380565"/>
            <a:ext cx="12192000" cy="5632311"/>
          </a:xfrm>
          <a:prstGeom prst="rect">
            <a:avLst/>
          </a:prstGeom>
        </p:spPr>
        <p:txBody>
          <a:bodyPr wrap="square">
            <a:spAutoFit/>
          </a:bodyPr>
          <a:lstStyle/>
          <a:p>
            <a:pPr marR="327660" algn="just">
              <a:lnSpc>
                <a:spcPct val="100000"/>
              </a:lnSpc>
              <a:spcAft>
                <a:spcPts val="0"/>
              </a:spcAft>
            </a:pPr>
            <a:r>
              <a:rPr lang="tr-TR" b="1" dirty="0">
                <a:latin typeface="Times New Roman" panose="02020603050405020304" pitchFamily="18" charset="0"/>
                <a:ea typeface="Times New Roman" panose="02020603050405020304" pitchFamily="18" charset="0"/>
              </a:rPr>
              <a:t> </a:t>
            </a:r>
            <a:r>
              <a:rPr lang="tr-TR" sz="2000" b="1" dirty="0">
                <a:latin typeface="Times New Roman" panose="02020603050405020304" pitchFamily="18" charset="0"/>
                <a:ea typeface="Times New Roman" panose="02020603050405020304" pitchFamily="18" charset="0"/>
              </a:rPr>
              <a:t>Madde 5 - Bitki Sağlığı Dolaşım Belgesi düzenlenecek ürünler ve  sevk yerleri</a:t>
            </a:r>
            <a:endParaRPr lang="tr-TR" sz="2000" dirty="0">
              <a:latin typeface="Times New Roman" panose="02020603050405020304" pitchFamily="18" charset="0"/>
              <a:ea typeface="Times New Roman" panose="02020603050405020304" pitchFamily="18" charset="0"/>
            </a:endParaRPr>
          </a:p>
          <a:p>
            <a:pPr marR="327660" algn="just">
              <a:lnSpc>
                <a:spcPct val="100000"/>
              </a:lnSpc>
              <a:spcAft>
                <a:spcPts val="0"/>
              </a:spcAft>
            </a:pPr>
            <a:r>
              <a:rPr lang="tr-TR" sz="2000" dirty="0">
                <a:latin typeface="Times New Roman" panose="02020603050405020304" pitchFamily="18" charset="0"/>
                <a:ea typeface="Times New Roman" panose="02020603050405020304" pitchFamily="18" charset="0"/>
              </a:rPr>
              <a:t>         1- Bitki Sağlığı Dolaşım Belgesi düzenlenecek bitki, bitkisel ürün ve diğer maddeler:</a:t>
            </a:r>
          </a:p>
          <a:p>
            <a:pPr marL="342900" lvl="0" indent="-342900" algn="just">
              <a:spcAft>
                <a:spcPts val="0"/>
              </a:spcAft>
              <a:buFont typeface="+mj-lt"/>
              <a:buAutoNum type="alphaLcParenBoth"/>
            </a:pPr>
            <a:r>
              <a:rPr lang="tr-TR" sz="2000" kern="0" dirty="0">
                <a:latin typeface="Times New Roman" panose="02020603050405020304" pitchFamily="18" charset="0"/>
                <a:ea typeface="Times New Roman" panose="02020603050405020304" pitchFamily="18" charset="0"/>
              </a:rPr>
              <a:t> </a:t>
            </a:r>
            <a:r>
              <a:rPr lang="tr-TR" sz="1900" b="1" kern="0" dirty="0">
                <a:solidFill>
                  <a:srgbClr val="FF0000"/>
                </a:solidFill>
                <a:latin typeface="Times New Roman" panose="02020603050405020304" pitchFamily="18" charset="0"/>
                <a:ea typeface="Times New Roman" panose="02020603050405020304" pitchFamily="18" charset="0"/>
              </a:rPr>
              <a:t>Tohum, </a:t>
            </a:r>
          </a:p>
          <a:p>
            <a:pPr marL="342900" lvl="0" indent="-342900" algn="just">
              <a:spcAft>
                <a:spcPts val="0"/>
              </a:spcAft>
              <a:buFont typeface="+mj-lt"/>
              <a:buAutoNum type="alphaLcParenBoth"/>
            </a:pPr>
            <a:r>
              <a:rPr lang="tr-TR" sz="1900" b="1" kern="0" dirty="0">
                <a:solidFill>
                  <a:srgbClr val="FF0000"/>
                </a:solidFill>
                <a:latin typeface="Times New Roman" panose="02020603050405020304" pitchFamily="18" charset="0"/>
                <a:ea typeface="Times New Roman" panose="02020603050405020304" pitchFamily="18" charset="0"/>
              </a:rPr>
              <a:t> Soğuk</a:t>
            </a:r>
            <a:r>
              <a:rPr lang="tr-TR" sz="1900" b="1" kern="0" spc="-25" dirty="0">
                <a:solidFill>
                  <a:srgbClr val="FF0000"/>
                </a:solidFill>
                <a:latin typeface="Times New Roman" panose="02020603050405020304" pitchFamily="18" charset="0"/>
                <a:ea typeface="Times New Roman" panose="02020603050405020304" pitchFamily="18" charset="0"/>
              </a:rPr>
              <a:t> </a:t>
            </a:r>
            <a:r>
              <a:rPr lang="tr-TR" sz="1900" b="1" kern="0" dirty="0">
                <a:solidFill>
                  <a:srgbClr val="FF0000"/>
                </a:solidFill>
                <a:latin typeface="Times New Roman" panose="02020603050405020304" pitchFamily="18" charset="0"/>
                <a:ea typeface="Times New Roman" panose="02020603050405020304" pitchFamily="18" charset="0"/>
              </a:rPr>
              <a:t>zincirle</a:t>
            </a:r>
            <a:r>
              <a:rPr lang="tr-TR" sz="1900" b="1" kern="0" spc="-20" dirty="0">
                <a:solidFill>
                  <a:srgbClr val="FF0000"/>
                </a:solidFill>
                <a:latin typeface="Times New Roman" panose="02020603050405020304" pitchFamily="18" charset="0"/>
                <a:ea typeface="Times New Roman" panose="02020603050405020304" pitchFamily="18" charset="0"/>
              </a:rPr>
              <a:t> </a:t>
            </a:r>
            <a:r>
              <a:rPr lang="tr-TR" sz="1900" b="1" kern="0" dirty="0">
                <a:solidFill>
                  <a:srgbClr val="FF0000"/>
                </a:solidFill>
                <a:latin typeface="Times New Roman" panose="02020603050405020304" pitchFamily="18" charset="0"/>
                <a:ea typeface="Times New Roman" panose="02020603050405020304" pitchFamily="18" charset="0"/>
              </a:rPr>
              <a:t>taşınan</a:t>
            </a:r>
            <a:r>
              <a:rPr lang="tr-TR" sz="1900" b="1" kern="0" spc="-10" dirty="0">
                <a:solidFill>
                  <a:srgbClr val="FF0000"/>
                </a:solidFill>
                <a:latin typeface="Times New Roman" panose="02020603050405020304" pitchFamily="18" charset="0"/>
                <a:ea typeface="Times New Roman" panose="02020603050405020304" pitchFamily="18" charset="0"/>
              </a:rPr>
              <a:t> </a:t>
            </a:r>
            <a:r>
              <a:rPr lang="tr-TR" sz="1900" b="1" kern="0" dirty="0">
                <a:solidFill>
                  <a:srgbClr val="FF0000"/>
                </a:solidFill>
                <a:latin typeface="Times New Roman" panose="02020603050405020304" pitchFamily="18" charset="0"/>
                <a:ea typeface="Times New Roman" panose="02020603050405020304" pitchFamily="18" charset="0"/>
              </a:rPr>
              <a:t>yaş meyve sebze ürünleri,</a:t>
            </a:r>
          </a:p>
          <a:p>
            <a:pPr marL="342900" lvl="0" indent="-342900" algn="just">
              <a:spcAft>
                <a:spcPts val="0"/>
              </a:spcAft>
              <a:buFont typeface="+mj-lt"/>
              <a:buAutoNum type="alphaLcParenBoth"/>
            </a:pPr>
            <a:r>
              <a:rPr lang="tr-TR" sz="1900" b="1" kern="0" dirty="0">
                <a:solidFill>
                  <a:srgbClr val="FF0000"/>
                </a:solidFill>
                <a:latin typeface="Times New Roman" panose="02020603050405020304" pitchFamily="18" charset="0"/>
                <a:ea typeface="Times New Roman" panose="02020603050405020304" pitchFamily="18" charset="0"/>
              </a:rPr>
              <a:t> </a:t>
            </a:r>
            <a:r>
              <a:rPr lang="tr-TR" sz="1900" b="1" kern="0" dirty="0">
                <a:latin typeface="Times New Roman" panose="02020603050405020304" pitchFamily="18" charset="0"/>
                <a:ea typeface="Times New Roman" panose="02020603050405020304" pitchFamily="18" charset="0"/>
              </a:rPr>
              <a:t>Yönetmelikte analiz şartı bulunan</a:t>
            </a:r>
            <a:r>
              <a:rPr lang="tr-TR" sz="1900" b="1" kern="0" dirty="0">
                <a:solidFill>
                  <a:srgbClr val="FF0000"/>
                </a:solidFill>
                <a:latin typeface="Times New Roman" panose="02020603050405020304" pitchFamily="18" charset="0"/>
                <a:ea typeface="Times New Roman" panose="02020603050405020304" pitchFamily="18" charset="0"/>
              </a:rPr>
              <a:t>; fide, fidan gibi üretim materyali, iç ve dış mekân süs bitkileri,  çimlenmenin önlenmesi amacıyla soğuk zincirle taşınan tohumlar, kesme çiçekler</a:t>
            </a:r>
            <a:r>
              <a:rPr lang="tr-TR" sz="2000" kern="0" dirty="0">
                <a:latin typeface="Times New Roman" panose="02020603050405020304" pitchFamily="18" charset="0"/>
                <a:ea typeface="Times New Roman" panose="02020603050405020304" pitchFamily="18" charset="0"/>
              </a:rPr>
              <a:t>. </a:t>
            </a:r>
            <a:endParaRPr lang="tr-TR" sz="2000" b="1" kern="0" dirty="0">
              <a:latin typeface="Times New Roman" panose="02020603050405020304" pitchFamily="18" charset="0"/>
              <a:ea typeface="Times New Roman" panose="02020603050405020304" pitchFamily="18" charset="0"/>
            </a:endParaRPr>
          </a:p>
          <a:p>
            <a:pPr marL="415925" algn="just">
              <a:spcAft>
                <a:spcPts val="0"/>
              </a:spcAft>
            </a:pPr>
            <a:r>
              <a:rPr lang="tr-TR" sz="2000" kern="0" dirty="0">
                <a:latin typeface="Times New Roman" panose="02020603050405020304" pitchFamily="18" charset="0"/>
                <a:ea typeface="Times New Roman" panose="02020603050405020304" pitchFamily="18" charset="0"/>
              </a:rPr>
              <a:t> </a:t>
            </a:r>
            <a:r>
              <a:rPr lang="tr-TR" sz="2000" kern="0" dirty="0" smtClean="0">
                <a:latin typeface="Times New Roman" panose="02020603050405020304" pitchFamily="18" charset="0"/>
                <a:ea typeface="Times New Roman" panose="02020603050405020304" pitchFamily="18" charset="0"/>
              </a:rPr>
              <a:t>2- </a:t>
            </a:r>
            <a:r>
              <a:rPr lang="tr-TR" sz="2000" kern="0" dirty="0">
                <a:latin typeface="Times New Roman" panose="02020603050405020304" pitchFamily="18" charset="0"/>
                <a:ea typeface="Times New Roman" panose="02020603050405020304" pitchFamily="18" charset="0"/>
              </a:rPr>
              <a:t>İlk giriş noktasındaki Müdürlükçe ithalat başvurusunda talep edilen sevk yerinin uygun bulunması durumunda;</a:t>
            </a:r>
            <a:endParaRPr lang="tr-TR" sz="2000" b="1" kern="0" dirty="0">
              <a:latin typeface="Times New Roman" panose="02020603050405020304" pitchFamily="18" charset="0"/>
              <a:ea typeface="Times New Roman" panose="02020603050405020304" pitchFamily="18" charset="0"/>
            </a:endParaRPr>
          </a:p>
          <a:p>
            <a:pPr marL="415925" algn="just">
              <a:spcAft>
                <a:spcPts val="0"/>
              </a:spcAft>
              <a:tabLst>
                <a:tab pos="990600" algn="l"/>
              </a:tabLst>
            </a:pPr>
            <a:r>
              <a:rPr lang="tr-TR" sz="2000" kern="0" dirty="0">
                <a:latin typeface="Times New Roman" panose="02020603050405020304" pitchFamily="18" charset="0"/>
                <a:ea typeface="Times New Roman" panose="02020603050405020304" pitchFamily="18" charset="0"/>
              </a:rPr>
              <a:t>2.1-Beşinci maddenin birinci fıkrasının (a) ve (b) bendinde yer alan ürünler </a:t>
            </a:r>
            <a:r>
              <a:rPr lang="tr-TR" sz="2000" kern="0" spc="5" dirty="0">
                <a:latin typeface="Times New Roman" panose="02020603050405020304" pitchFamily="18" charset="0"/>
                <a:ea typeface="Times New Roman" panose="02020603050405020304" pitchFamily="18" charset="0"/>
              </a:rPr>
              <a:t>Bitki</a:t>
            </a:r>
            <a:r>
              <a:rPr lang="tr-TR" sz="2000" kern="0" dirty="0">
                <a:latin typeface="Times New Roman" panose="02020603050405020304" pitchFamily="18" charset="0"/>
                <a:ea typeface="Times New Roman" panose="02020603050405020304" pitchFamily="18" charset="0"/>
              </a:rPr>
              <a:t> Sağlığı Dolaşım Belgesi düzenlenerek, bitki sağlığı kontrollerinin yapılabileceği aynı ilde veya başka bir ildeki Tebliğ’de yer alan yetkili giriş noktasına sevk edilir. </a:t>
            </a:r>
            <a:endParaRPr lang="tr-TR" sz="2000" b="1" kern="0" dirty="0">
              <a:latin typeface="Times New Roman" panose="02020603050405020304" pitchFamily="18" charset="0"/>
              <a:ea typeface="Times New Roman" panose="02020603050405020304" pitchFamily="18" charset="0"/>
            </a:endParaRPr>
          </a:p>
          <a:p>
            <a:pPr marL="415925" algn="just">
              <a:spcAft>
                <a:spcPts val="0"/>
              </a:spcAft>
              <a:tabLst>
                <a:tab pos="450215" algn="l"/>
                <a:tab pos="990600" algn="l"/>
              </a:tabLst>
            </a:pPr>
            <a:r>
              <a:rPr lang="tr-TR" sz="2000" kern="0" dirty="0">
                <a:latin typeface="Times New Roman" panose="02020603050405020304" pitchFamily="18" charset="0"/>
                <a:ea typeface="Times New Roman" panose="02020603050405020304" pitchFamily="18" charset="0"/>
              </a:rPr>
              <a:t>2.2-Beşinci maddenin birinci fıkrasının (c) bendinde yer alan ürünler beyan ve bitki sağlığı kontrolü (analiz işlemleri) tamamlanmak üzere Bitki Sağlığı Dolaşım Belgesi düzenlenerek; aynı ildeki veya Tebliğ’de yer alan başka bir ildeki gümrük gözetimindeki antrepolar, yediemin alanları ve benzeri geçici depolama yerlerine sevk edilebilir. </a:t>
            </a:r>
            <a:endParaRPr lang="tr-TR" sz="2000" b="1" kern="0" dirty="0">
              <a:latin typeface="Times New Roman" panose="02020603050405020304" pitchFamily="18" charset="0"/>
              <a:ea typeface="Times New Roman" panose="02020603050405020304" pitchFamily="18" charset="0"/>
            </a:endParaRPr>
          </a:p>
          <a:p>
            <a:r>
              <a:rPr lang="tr-TR" sz="2000" dirty="0">
                <a:latin typeface="Times New Roman" panose="02020603050405020304" pitchFamily="18" charset="0"/>
                <a:ea typeface="Times New Roman" panose="02020603050405020304" pitchFamily="18" charset="0"/>
              </a:rPr>
              <a:t>Bitki sağlığı kontrollerinin yapılabileceği aynı ildeki giriş noktası gümrük müdürlüğü gözetimdeki onaylı kontrol yerine sevk edilecek ürünler için Gümrük Müdürlüğüne sunulmak üzere Ek-2’de yer alan </a:t>
            </a:r>
            <a:endParaRPr lang="tr-TR" sz="2000" dirty="0" smtClean="0">
              <a:latin typeface="Times New Roman" panose="02020603050405020304" pitchFamily="18" charset="0"/>
              <a:ea typeface="Times New Roman" panose="02020603050405020304" pitchFamily="18" charset="0"/>
            </a:endParaRPr>
          </a:p>
          <a:p>
            <a:r>
              <a:rPr lang="tr-TR" sz="2000" dirty="0" smtClean="0">
                <a:latin typeface="Times New Roman" panose="02020603050405020304" pitchFamily="18" charset="0"/>
                <a:ea typeface="Times New Roman" panose="02020603050405020304" pitchFamily="18" charset="0"/>
              </a:rPr>
              <a:t>“</a:t>
            </a:r>
            <a:r>
              <a:rPr lang="tr-TR" sz="2000" dirty="0">
                <a:latin typeface="Times New Roman" panose="02020603050405020304" pitchFamily="18" charset="0"/>
                <a:ea typeface="Times New Roman" panose="02020603050405020304" pitchFamily="18" charset="0"/>
              </a:rPr>
              <a:t>Onaylı Kontrol Yeri Sevk Belgesi” hazırlanır</a:t>
            </a:r>
            <a:endParaRPr lang="tr-TR" sz="2000" dirty="0"/>
          </a:p>
        </p:txBody>
      </p:sp>
    </p:spTree>
    <p:extLst>
      <p:ext uri="{BB962C8B-B14F-4D97-AF65-F5344CB8AC3E}">
        <p14:creationId xmlns:p14="http://schemas.microsoft.com/office/powerpoint/2010/main" val="1540343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5382" y="0"/>
            <a:ext cx="12723443" cy="7548282"/>
          </a:xfrm>
          <a:prstGeom prst="rect">
            <a:avLst/>
          </a:prstGeom>
        </p:spPr>
      </p:pic>
      <p:sp>
        <p:nvSpPr>
          <p:cNvPr id="2" name="Dikdörtgen 1"/>
          <p:cNvSpPr/>
          <p:nvPr/>
        </p:nvSpPr>
        <p:spPr>
          <a:xfrm>
            <a:off x="0" y="1530217"/>
            <a:ext cx="11788588" cy="4662815"/>
          </a:xfrm>
          <a:prstGeom prst="rect">
            <a:avLst/>
          </a:prstGeom>
        </p:spPr>
        <p:txBody>
          <a:bodyPr wrap="square">
            <a:spAutoFit/>
          </a:bodyPr>
          <a:lstStyle/>
          <a:p>
            <a:pPr algn="just">
              <a:lnSpc>
                <a:spcPct val="95000"/>
              </a:lnSpc>
              <a:spcAft>
                <a:spcPts val="0"/>
              </a:spcAft>
              <a:tabLst>
                <a:tab pos="534035" algn="l"/>
                <a:tab pos="6022975" algn="l"/>
              </a:tabLst>
            </a:pPr>
            <a:r>
              <a:rPr lang="tr-TR" sz="2000" b="1" dirty="0">
                <a:latin typeface="Times New Roman" panose="02020603050405020304" pitchFamily="18" charset="0"/>
                <a:ea typeface="Times New Roman" panose="02020603050405020304" pitchFamily="18" charset="0"/>
              </a:rPr>
              <a:t>Onaylı kontrol yerleri ve yapılacak işlemler/uygulama esasları</a:t>
            </a:r>
            <a:endParaRPr lang="tr-TR" sz="2000" dirty="0">
              <a:latin typeface="Times New Roman" panose="02020603050405020304" pitchFamily="18" charset="0"/>
              <a:ea typeface="Times New Roman" panose="02020603050405020304" pitchFamily="18" charset="0"/>
            </a:endParaRPr>
          </a:p>
          <a:p>
            <a:pPr algn="just">
              <a:lnSpc>
                <a:spcPct val="95000"/>
              </a:lnSpc>
              <a:spcAft>
                <a:spcPts val="0"/>
              </a:spcAft>
              <a:tabLst>
                <a:tab pos="534035" algn="l"/>
                <a:tab pos="6022975" algn="l"/>
              </a:tabLst>
            </a:pPr>
            <a:r>
              <a:rPr lang="tr-TR" sz="2000" b="1" dirty="0">
                <a:latin typeface="Times New Roman" panose="02020603050405020304" pitchFamily="18" charset="0"/>
                <a:ea typeface="Times New Roman" panose="02020603050405020304" pitchFamily="18" charset="0"/>
              </a:rPr>
              <a:t>Madde 6</a:t>
            </a:r>
            <a:r>
              <a:rPr lang="tr-TR" sz="2000" dirty="0">
                <a:latin typeface="Times New Roman" panose="02020603050405020304" pitchFamily="18" charset="0"/>
                <a:ea typeface="Times New Roman" panose="02020603050405020304" pitchFamily="18" charset="0"/>
              </a:rPr>
              <a:t> - Gümrük gözetimindeki onaylı kontrol yerleri (antrepolar, yediemin alanları ve benzeri   geçici depolama yerleri) aşağıdaki asgari şartları taşımalıdır.</a:t>
            </a:r>
          </a:p>
          <a:p>
            <a:pPr marL="415925" algn="just">
              <a:spcAft>
                <a:spcPts val="0"/>
              </a:spcAft>
            </a:pPr>
            <a:r>
              <a:rPr lang="tr-TR" sz="2000" kern="0" dirty="0">
                <a:latin typeface="Times New Roman" panose="02020603050405020304" pitchFamily="18" charset="0"/>
                <a:ea typeface="Times New Roman" panose="02020603050405020304" pitchFamily="18" charset="0"/>
              </a:rPr>
              <a:t>(a) İlgili Müdürlük tarafından gümrük memuru nezaretinde, gümrük gözetimindeki</a:t>
            </a:r>
            <a:r>
              <a:rPr lang="tr-TR" sz="2000" b="1" kern="0" dirty="0">
                <a:latin typeface="Times New Roman" panose="02020603050405020304" pitchFamily="18" charset="0"/>
                <a:ea typeface="Times New Roman" panose="02020603050405020304" pitchFamily="18" charset="0"/>
              </a:rPr>
              <a:t> </a:t>
            </a:r>
            <a:r>
              <a:rPr lang="tr-TR" sz="2000" kern="0" dirty="0">
                <a:latin typeface="Times New Roman" panose="02020603050405020304" pitchFamily="18" charset="0"/>
                <a:ea typeface="Times New Roman" panose="02020603050405020304" pitchFamily="18" charset="0"/>
              </a:rPr>
              <a:t>antrepolar, yediemin alanları ve benzeri geçici depolama yerlerinin uygunluğu kontrol edilir. Bu alanlarda yeterli tesis, araç ve ekipmanın bulunması</a:t>
            </a:r>
            <a:r>
              <a:rPr lang="tr-TR" sz="2000" kern="0" spc="5" dirty="0">
                <a:latin typeface="Times New Roman" panose="02020603050405020304" pitchFamily="18" charset="0"/>
                <a:ea typeface="Times New Roman" panose="02020603050405020304" pitchFamily="18" charset="0"/>
              </a:rPr>
              <a:t> </a:t>
            </a:r>
            <a:r>
              <a:rPr lang="tr-TR" sz="2000" kern="0" dirty="0">
                <a:latin typeface="Times New Roman" panose="02020603050405020304" pitchFamily="18" charset="0"/>
                <a:ea typeface="Times New Roman" panose="02020603050405020304" pitchFamily="18" charset="0"/>
              </a:rPr>
              <a:t>ve/veya</a:t>
            </a:r>
            <a:r>
              <a:rPr lang="tr-TR" sz="2000" kern="0" spc="-5" dirty="0">
                <a:latin typeface="Times New Roman" panose="02020603050405020304" pitchFamily="18" charset="0"/>
                <a:ea typeface="Times New Roman" panose="02020603050405020304" pitchFamily="18" charset="0"/>
              </a:rPr>
              <a:t> </a:t>
            </a:r>
            <a:r>
              <a:rPr lang="tr-TR" sz="2000" kern="0" dirty="0">
                <a:latin typeface="Times New Roman" panose="02020603050405020304" pitchFamily="18" charset="0"/>
                <a:ea typeface="Times New Roman" panose="02020603050405020304" pitchFamily="18" charset="0"/>
              </a:rPr>
              <a:t>bulundurulması sağlanır. Uygunluk tespiti halinde firma temsilcisi, gümrük memuru ve inspektör tarafından tutanak düzenlenir. </a:t>
            </a:r>
            <a:endParaRPr lang="tr-TR" sz="2000" b="1" kern="0" dirty="0">
              <a:latin typeface="Times New Roman" panose="02020603050405020304" pitchFamily="18" charset="0"/>
              <a:ea typeface="Times New Roman" panose="02020603050405020304" pitchFamily="18" charset="0"/>
            </a:endParaRPr>
          </a:p>
          <a:p>
            <a:pPr marL="415925" algn="just">
              <a:spcAft>
                <a:spcPts val="0"/>
              </a:spcAft>
            </a:pPr>
            <a:r>
              <a:rPr lang="tr-TR" sz="2000" kern="0" dirty="0">
                <a:latin typeface="Times New Roman" panose="02020603050405020304" pitchFamily="18" charset="0"/>
                <a:ea typeface="Times New Roman" panose="02020603050405020304" pitchFamily="18" charset="0"/>
              </a:rPr>
              <a:t>(b) Bitki Sağlığı Dolaşım Belgesi ile gelen ürünler,  bitki sağlığı kontrolü için onaylı kontrol yerine gümrük memuru ve inspektör gözetiminde indirilir.</a:t>
            </a:r>
            <a:endParaRPr lang="tr-TR" sz="2000" b="1" kern="0" dirty="0">
              <a:latin typeface="Times New Roman" panose="02020603050405020304" pitchFamily="18" charset="0"/>
              <a:ea typeface="Times New Roman" panose="02020603050405020304" pitchFamily="18" charset="0"/>
            </a:endParaRPr>
          </a:p>
          <a:p>
            <a:pPr marL="415925" algn="just">
              <a:spcAft>
                <a:spcPts val="0"/>
              </a:spcAft>
            </a:pPr>
            <a:r>
              <a:rPr lang="tr-TR" sz="2000" kern="0" dirty="0">
                <a:latin typeface="Times New Roman" panose="02020603050405020304" pitchFamily="18" charset="0"/>
                <a:ea typeface="Times New Roman" panose="02020603050405020304" pitchFamily="18" charset="0"/>
              </a:rPr>
              <a:t>(c) İthalata konu sevkiyatın resmi kontrol ve analiz işlemleri tamamlanıncaya kadar belirli periyodlarda takibinin gerektiği durumda, yapılan kontroller inspektör tarafından kayıt altına alınır. </a:t>
            </a:r>
            <a:endParaRPr lang="tr-TR" sz="2000" b="1" kern="0" dirty="0">
              <a:latin typeface="Times New Roman" panose="02020603050405020304" pitchFamily="18" charset="0"/>
              <a:ea typeface="Times New Roman" panose="02020603050405020304" pitchFamily="18" charset="0"/>
            </a:endParaRPr>
          </a:p>
          <a:p>
            <a:pPr marL="415925" algn="just">
              <a:spcAft>
                <a:spcPts val="0"/>
              </a:spcAft>
            </a:pPr>
            <a:r>
              <a:rPr lang="tr-TR" sz="2000" kern="0" dirty="0">
                <a:latin typeface="Times New Roman" panose="02020603050405020304" pitchFamily="18" charset="0"/>
                <a:ea typeface="Times New Roman" panose="02020603050405020304" pitchFamily="18" charset="0"/>
              </a:rPr>
              <a:t>(ç)</a:t>
            </a:r>
            <a:r>
              <a:rPr lang="tr-TR" sz="2000" b="1" kern="0" dirty="0">
                <a:latin typeface="Times New Roman" panose="02020603050405020304" pitchFamily="18" charset="0"/>
                <a:ea typeface="Times New Roman" panose="02020603050405020304" pitchFamily="18" charset="0"/>
              </a:rPr>
              <a:t> </a:t>
            </a:r>
            <a:r>
              <a:rPr lang="tr-TR" sz="2000" kern="0" dirty="0">
                <a:latin typeface="Times New Roman" panose="02020603050405020304" pitchFamily="18" charset="0"/>
                <a:ea typeface="Times New Roman" panose="02020603050405020304" pitchFamily="18" charset="0"/>
              </a:rPr>
              <a:t>Resmi kontrol tamamlanıncaya kadar onaylı bu alanlara başka bitki, bitkisel ürünler ve diğer maddelerin girişi engellenir.</a:t>
            </a:r>
            <a:endParaRPr lang="tr-TR" sz="2000" b="1" kern="0" dirty="0">
              <a:latin typeface="Times New Roman" panose="02020603050405020304" pitchFamily="18" charset="0"/>
              <a:ea typeface="Times New Roman" panose="02020603050405020304" pitchFamily="18" charset="0"/>
            </a:endParaRPr>
          </a:p>
          <a:p>
            <a:r>
              <a:rPr lang="tr-TR" sz="2000" dirty="0" smtClean="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d)</a:t>
            </a:r>
            <a:r>
              <a:rPr lang="tr-TR" sz="2000" b="1"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Uygun</a:t>
            </a:r>
            <a:r>
              <a:rPr lang="tr-TR" sz="2000" spc="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olmayan yediemin yerlerinin neden uygun olmadığı ve alınması gereken ilave tedbirler, Müdürlük</a:t>
            </a:r>
            <a:r>
              <a:rPr lang="tr-TR" sz="2000" spc="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tarafından</a:t>
            </a:r>
            <a:r>
              <a:rPr lang="tr-TR" sz="2000" spc="-1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ithalatçıya ve ilgili Gümrük</a:t>
            </a:r>
            <a:r>
              <a:rPr lang="tr-TR" sz="2000" spc="-1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Müdürlüğüne </a:t>
            </a:r>
            <a:r>
              <a:rPr lang="tr-TR" sz="2000" dirty="0" smtClean="0">
                <a:latin typeface="Times New Roman" panose="02020603050405020304" pitchFamily="18" charset="0"/>
                <a:ea typeface="Times New Roman" panose="02020603050405020304" pitchFamily="18" charset="0"/>
              </a:rPr>
              <a:t>bildirilir.</a:t>
            </a:r>
            <a:endParaRPr lang="tr-TR" sz="2000" dirty="0"/>
          </a:p>
        </p:txBody>
      </p:sp>
    </p:spTree>
    <p:extLst>
      <p:ext uri="{BB962C8B-B14F-4D97-AF65-F5344CB8AC3E}">
        <p14:creationId xmlns:p14="http://schemas.microsoft.com/office/powerpoint/2010/main" val="382874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60381" y="0"/>
            <a:ext cx="12717927" cy="7548282"/>
          </a:xfrm>
          <a:prstGeom prst="rect">
            <a:avLst/>
          </a:prstGeom>
        </p:spPr>
      </p:pic>
      <p:sp>
        <p:nvSpPr>
          <p:cNvPr id="2" name="Dikdörtgen 1"/>
          <p:cNvSpPr/>
          <p:nvPr/>
        </p:nvSpPr>
        <p:spPr>
          <a:xfrm>
            <a:off x="80682" y="1398493"/>
            <a:ext cx="12111318" cy="5078313"/>
          </a:xfrm>
          <a:prstGeom prst="rect">
            <a:avLst/>
          </a:prstGeom>
        </p:spPr>
        <p:txBody>
          <a:bodyPr wrap="square">
            <a:spAutoFit/>
          </a:bodyPr>
          <a:lstStyle/>
          <a:p>
            <a:pPr algn="just">
              <a:spcAft>
                <a:spcPts val="0"/>
              </a:spcAft>
            </a:pPr>
            <a:r>
              <a:rPr lang="tr-TR" b="1" dirty="0">
                <a:latin typeface="Times New Roman" panose="02020603050405020304" pitchFamily="18" charset="0"/>
                <a:ea typeface="Times New Roman" panose="02020603050405020304" pitchFamily="18" charset="0"/>
              </a:rPr>
              <a:t>Bitki Sağlığı Dolaşım Belgesi ve Düzenleme Esasları</a:t>
            </a:r>
            <a:endParaRPr lang="tr-TR" dirty="0">
              <a:latin typeface="Times New Roman" panose="02020603050405020304" pitchFamily="18" charset="0"/>
              <a:ea typeface="Times New Roman" panose="02020603050405020304" pitchFamily="18" charset="0"/>
            </a:endParaRPr>
          </a:p>
          <a:p>
            <a:pPr algn="just">
              <a:spcAft>
                <a:spcPts val="0"/>
              </a:spcAft>
            </a:pPr>
            <a:r>
              <a:rPr lang="tr-TR" b="1" dirty="0">
                <a:latin typeface="Times New Roman" panose="02020603050405020304" pitchFamily="18" charset="0"/>
                <a:ea typeface="Times New Roman" panose="02020603050405020304" pitchFamily="18" charset="0"/>
              </a:rPr>
              <a:t>Madde 7 –</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mj-lt"/>
              <a:buAutoNum type="arabicPeriod"/>
            </a:pPr>
            <a:r>
              <a:rPr lang="tr-TR" dirty="0" smtClean="0">
                <a:latin typeface="Times New Roman" panose="02020603050405020304" pitchFamily="18" charset="0"/>
                <a:ea typeface="Times New Roman" panose="02020603050405020304" pitchFamily="18" charset="0"/>
              </a:rPr>
              <a:t>1-Ek-1’de </a:t>
            </a:r>
            <a:r>
              <a:rPr lang="tr-TR" dirty="0">
                <a:latin typeface="Times New Roman" panose="02020603050405020304" pitchFamily="18" charset="0"/>
                <a:ea typeface="Times New Roman" panose="02020603050405020304" pitchFamily="18" charset="0"/>
              </a:rPr>
              <a:t>yer alan Bitki Sağlığı Dolaşım Belgesi, Müdürlükler tarafından iki suret, seri numaralı,</a:t>
            </a:r>
            <a:r>
              <a:rPr lang="tr-TR" spc="5" dirty="0">
                <a:latin typeface="Times New Roman" panose="02020603050405020304" pitchFamily="18" charset="0"/>
                <a:ea typeface="Times New Roman" panose="02020603050405020304" pitchFamily="18" charset="0"/>
              </a:rPr>
              <a:t> </a:t>
            </a:r>
            <a:r>
              <a:rPr lang="tr-TR" spc="5" dirty="0" err="1" smtClean="0">
                <a:latin typeface="Times New Roman" panose="02020603050405020304" pitchFamily="18" charset="0"/>
                <a:ea typeface="Times New Roman" panose="02020603050405020304" pitchFamily="18" charset="0"/>
              </a:rPr>
              <a:t>f</a:t>
            </a:r>
            <a:r>
              <a:rPr lang="tr-TR" dirty="0" err="1" smtClean="0">
                <a:latin typeface="Times New Roman" panose="02020603050405020304" pitchFamily="18" charset="0"/>
                <a:ea typeface="Times New Roman" panose="02020603050405020304" pitchFamily="18" charset="0"/>
              </a:rPr>
              <a:t>otokopili</a:t>
            </a:r>
            <a:r>
              <a:rPr lang="tr-TR" dirty="0" smtClean="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ve cilt halinde bastırılır. Dolaşım belgesinin iki </a:t>
            </a:r>
            <a:r>
              <a:rPr lang="tr-TR" dirty="0" err="1">
                <a:latin typeface="Times New Roman" panose="02020603050405020304" pitchFamily="18" charset="0"/>
                <a:ea typeface="Times New Roman" panose="02020603050405020304" pitchFamily="18" charset="0"/>
              </a:rPr>
              <a:t>no’lu</a:t>
            </a:r>
            <a:r>
              <a:rPr lang="tr-TR" dirty="0">
                <a:latin typeface="Times New Roman" panose="02020603050405020304" pitchFamily="18" charset="0"/>
                <a:ea typeface="Times New Roman" panose="02020603050405020304" pitchFamily="18" charset="0"/>
              </a:rPr>
              <a:t> bölümünde Müdürlüğün bulunduğu </a:t>
            </a:r>
            <a:r>
              <a:rPr lang="tr-TR" dirty="0" smtClean="0">
                <a:latin typeface="Times New Roman" panose="02020603050405020304" pitchFamily="18" charset="0"/>
                <a:ea typeface="Times New Roman" panose="02020603050405020304" pitchFamily="18" charset="0"/>
              </a:rPr>
              <a:t>ilin trafik</a:t>
            </a:r>
            <a:r>
              <a:rPr lang="tr-TR" spc="-10" dirty="0" smtClean="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kodu ile başlayan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seri</a:t>
            </a:r>
            <a:r>
              <a:rPr lang="tr-TR" spc="-1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numarası yer alır</a:t>
            </a:r>
            <a:r>
              <a:rPr lang="tr-TR" spc="-1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(Örnek: </a:t>
            </a:r>
            <a:r>
              <a:rPr lang="tr-TR" dirty="0" smtClean="0">
                <a:latin typeface="Times New Roman" panose="02020603050405020304" pitchFamily="18" charset="0"/>
                <a:ea typeface="Times New Roman" panose="02020603050405020304" pitchFamily="18" charset="0"/>
              </a:rPr>
              <a:t>TR/34/00001</a:t>
            </a:r>
            <a:r>
              <a:rPr lang="tr-TR" dirty="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rPr>
              <a:t> </a:t>
            </a:r>
            <a:r>
              <a:rPr lang="tr-TR" dirty="0" smtClean="0">
                <a:solidFill>
                  <a:srgbClr val="FF0000"/>
                </a:solidFill>
                <a:latin typeface="Times New Roman" panose="02020603050405020304" pitchFamily="18" charset="0"/>
                <a:ea typeface="Times New Roman" panose="02020603050405020304" pitchFamily="18" charset="0"/>
              </a:rPr>
              <a:t>( Not</a:t>
            </a:r>
            <a:r>
              <a:rPr lang="tr-TR" dirty="0" smtClean="0">
                <a:latin typeface="Times New Roman" panose="02020603050405020304" pitchFamily="18" charset="0"/>
                <a:ea typeface="Times New Roman" panose="02020603050405020304" pitchFamily="18" charset="0"/>
              </a:rPr>
              <a:t>: </a:t>
            </a:r>
            <a:r>
              <a:rPr lang="tr-TR" u="sng" dirty="0" smtClean="0">
                <a:latin typeface="Times New Roman" panose="02020603050405020304" pitchFamily="18" charset="0"/>
                <a:ea typeface="Times New Roman" panose="02020603050405020304" pitchFamily="18" charset="0"/>
              </a:rPr>
              <a:t>Bu maddede değişikliğe gidildi, TBS üzerinden 2 suret çıktı alınıyor</a:t>
            </a:r>
            <a:r>
              <a:rPr lang="tr-TR" dirty="0" smtClean="0">
                <a:latin typeface="Times New Roman" panose="02020603050405020304" pitchFamily="18" charset="0"/>
                <a:ea typeface="Times New Roman" panose="02020603050405020304" pitchFamily="18" charset="0"/>
              </a:rPr>
              <a:t>.)</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mj-lt"/>
              <a:buAutoNum type="arabicPeriod"/>
            </a:pPr>
            <a:r>
              <a:rPr lang="tr-TR" dirty="0" smtClean="0">
                <a:latin typeface="Times New Roman" panose="02020603050405020304" pitchFamily="18" charset="0"/>
                <a:ea typeface="Times New Roman" panose="02020603050405020304" pitchFamily="18" charset="0"/>
              </a:rPr>
              <a:t>2-İlk </a:t>
            </a:r>
            <a:r>
              <a:rPr lang="tr-TR" dirty="0">
                <a:latin typeface="Times New Roman" panose="02020603050405020304" pitchFamily="18" charset="0"/>
                <a:ea typeface="Times New Roman" panose="02020603050405020304" pitchFamily="18" charset="0"/>
              </a:rPr>
              <a:t>giriş noktasındaki inspektör tarafından BKYS üzerinden düzenlenen Bitki Sağlığı Dolaşım Belgesi sevkiyata fiziksel olarak eşlik eder veya sevk yerine elektronik ortamda iletilir</a:t>
            </a:r>
            <a:r>
              <a:rPr lang="tr-TR" b="1" dirty="0">
                <a:latin typeface="Times New Roman" panose="02020603050405020304" pitchFamily="18" charset="0"/>
                <a:ea typeface="Times New Roman" panose="02020603050405020304" pitchFamily="18" charset="0"/>
              </a:rPr>
              <a:t>;</a:t>
            </a:r>
            <a:r>
              <a:rPr lang="tr-TR" dirty="0">
                <a:latin typeface="Times New Roman" panose="02020603050405020304" pitchFamily="18" charset="0"/>
                <a:ea typeface="Times New Roman" panose="02020603050405020304" pitchFamily="18" charset="0"/>
              </a:rPr>
              <a:t> varış noktasındaki ilgili müdürlük tarafından fiziksel olarak veya elektronik ortamda doğrulanır. </a:t>
            </a:r>
          </a:p>
          <a:p>
            <a:pPr marL="342900" lvl="0" indent="-342900" algn="just">
              <a:spcAft>
                <a:spcPts val="0"/>
              </a:spcAft>
              <a:buClr>
                <a:srgbClr val="000000"/>
              </a:buClr>
              <a:buFont typeface="+mj-lt"/>
              <a:buAutoNum type="arabicPeriod"/>
            </a:pPr>
            <a:r>
              <a:rPr lang="tr-TR" dirty="0" smtClean="0">
                <a:latin typeface="Times New Roman" panose="02020603050405020304" pitchFamily="18" charset="0"/>
                <a:ea typeface="Times New Roman" panose="02020603050405020304" pitchFamily="18" charset="0"/>
              </a:rPr>
              <a:t>3-Giriş</a:t>
            </a:r>
            <a:r>
              <a:rPr lang="tr-TR" spc="5" dirty="0" smtClean="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noktasında</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inspektör</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tarafından düzenlenen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ve</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onaylanan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Bitki</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Sağlığı</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Dolaşım</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Belgesinin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aslı,</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söz</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konusu</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sevkiyatın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gönderildiği</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bitki</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sağlığı</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kontrolünün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yapılacağı</a:t>
            </a:r>
            <a:r>
              <a:rPr lang="tr-TR" spc="-26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Müdürlüğe verilmek üzere ilgilisine teslim edilir. İkinci suretine Bitki Sağlık Sertifikasının fotokopisi</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eklenerek</a:t>
            </a:r>
            <a:r>
              <a:rPr lang="tr-TR" spc="-15" dirty="0">
                <a:latin typeface="Times New Roman" panose="02020603050405020304" pitchFamily="18" charset="0"/>
                <a:ea typeface="Times New Roman" panose="02020603050405020304" pitchFamily="18" charset="0"/>
              </a:rPr>
              <a:t> ilk </a:t>
            </a:r>
            <a:r>
              <a:rPr lang="tr-TR" dirty="0">
                <a:latin typeface="Times New Roman" panose="02020603050405020304" pitchFamily="18" charset="0"/>
                <a:ea typeface="Times New Roman" panose="02020603050405020304" pitchFamily="18" charset="0"/>
              </a:rPr>
              <a:t>giriş noktasında</a:t>
            </a:r>
            <a:r>
              <a:rPr lang="tr-TR" spc="-1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bulunan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Müdürlükte muhafaza edilir. </a:t>
            </a:r>
            <a:r>
              <a:rPr lang="tr-TR" dirty="0">
                <a:latin typeface="Times New Roman" panose="02020603050405020304" pitchFamily="18" charset="0"/>
                <a:ea typeface="ヒラギノ明朝Pro W3"/>
              </a:rPr>
              <a:t>BKYS</a:t>
            </a:r>
            <a:r>
              <a:rPr lang="tr-TR" dirty="0" smtClean="0">
                <a:latin typeface="Times New Roman" panose="02020603050405020304" pitchFamily="18" charset="0"/>
                <a:ea typeface="ヒラギノ明朝Pro W3"/>
              </a:rPr>
              <a:t>’ den </a:t>
            </a:r>
            <a:r>
              <a:rPr lang="tr-TR" dirty="0">
                <a:latin typeface="Times New Roman" panose="02020603050405020304" pitchFamily="18" charset="0"/>
                <a:ea typeface="ヒラギノ明朝Pro W3"/>
              </a:rPr>
              <a:t>Bitki Sağlığı Dolaşım Belgesi düzenlenmesi durumunda, Bitki Sağlığı Dolaşım Belgesinin bir çıktısı ithalatçıya imzalattırılarak düzenleyen Müdürlükte muhafaza edilir.</a:t>
            </a:r>
            <a:r>
              <a:rPr lang="tr-TR" b="1"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Varış noktasındaki inspektör tarafından sistem üzerinden düzenlenen Bitki Sağlığı Dolaşım Belgesi doğrulandıktan sonra çıktısı alınarak dosyasında muhafaza edilir. </a:t>
            </a:r>
          </a:p>
          <a:p>
            <a:pPr marL="342900" lvl="0" indent="-342900" algn="just">
              <a:spcAft>
                <a:spcPts val="0"/>
              </a:spcAft>
              <a:buClr>
                <a:srgbClr val="000000"/>
              </a:buClr>
              <a:buFont typeface="+mj-lt"/>
              <a:buAutoNum type="arabicPeriod"/>
            </a:pPr>
            <a:r>
              <a:rPr lang="tr-TR" dirty="0" smtClean="0">
                <a:latin typeface="Times New Roman" panose="02020603050405020304" pitchFamily="18" charset="0"/>
                <a:ea typeface="Times New Roman" panose="02020603050405020304" pitchFamily="18" charset="0"/>
              </a:rPr>
              <a:t>4-İnspektör</a:t>
            </a:r>
            <a:r>
              <a:rPr lang="tr-TR" dirty="0">
                <a:latin typeface="Times New Roman" panose="02020603050405020304" pitchFamily="18" charset="0"/>
                <a:ea typeface="Times New Roman" panose="02020603050405020304" pitchFamily="18" charset="0"/>
              </a:rPr>
              <a:t>,</a:t>
            </a:r>
            <a:r>
              <a:rPr lang="tr-TR" b="1"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giriş noktasında kontrolü yapılamadığı için Bitki Sağlığı Dolaşım Belgesi düzenlediği ürünlerin sevkiyatı için kullanılan nakil araçları ya da ambalajların,</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ürünlerin onaylı kontrol yerlerine (antrepolar, yediemin alanları ve benzeri geçici depolama yerlerine)</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taşınması sırasında bulaşma</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ve</a:t>
            </a:r>
            <a:r>
              <a:rPr lang="tr-TR" spc="-1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yayılmaya</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neden</a:t>
            </a:r>
            <a:r>
              <a:rPr lang="tr-TR" spc="-1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olmayacak</a:t>
            </a:r>
            <a:r>
              <a:rPr lang="tr-TR" spc="-1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ve</a:t>
            </a:r>
            <a:r>
              <a:rPr lang="tr-TR" spc="-1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içerikleri</a:t>
            </a:r>
            <a:r>
              <a:rPr lang="tr-TR" spc="-1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değişmeden</a:t>
            </a:r>
            <a:r>
              <a:rPr lang="tr-TR" spc="-1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kalacak</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şekilde</a:t>
            </a:r>
            <a:r>
              <a:rPr lang="tr-TR" spc="-10"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kapatılmış</a:t>
            </a:r>
            <a:r>
              <a:rPr lang="tr-TR" spc="5"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olduğunu kontrol eder.</a:t>
            </a: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504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45562" y="9420"/>
            <a:ext cx="12706502" cy="7574720"/>
          </a:xfrm>
          <a:prstGeom prst="rect">
            <a:avLst/>
          </a:prstGeom>
        </p:spPr>
      </p:pic>
      <p:sp>
        <p:nvSpPr>
          <p:cNvPr id="2" name="3 İçerik Yer Tutucusu"/>
          <p:cNvSpPr txBox="1">
            <a:spLocks/>
          </p:cNvSpPr>
          <p:nvPr/>
        </p:nvSpPr>
        <p:spPr bwMode="auto">
          <a:xfrm>
            <a:off x="-116541" y="1021975"/>
            <a:ext cx="12111317" cy="2666473"/>
          </a:xfrm>
          <a:prstGeom prst="rect">
            <a:avLst/>
          </a:prstGeom>
          <a:noFill/>
          <a:ln w="31750">
            <a:solidFill>
              <a:srgbClr val="0000FF">
                <a:alpha val="61176"/>
              </a:srgbClr>
            </a:solidFill>
            <a:miter lim="800000"/>
            <a:headEnd/>
            <a:tailEnd/>
          </a:ln>
        </p:spPr>
        <p:txBody>
          <a:bodyPr/>
          <a:lstStyle>
            <a:lvl1pPr marL="342900" indent="-342900"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spcBef>
                <a:spcPct val="20000"/>
              </a:spcBef>
              <a:defRPr/>
            </a:pPr>
            <a:r>
              <a:rPr lang="tr-TR" altLang="tr-TR" sz="2000" b="1" i="0" dirty="0" smtClean="0">
                <a:latin typeface="Constantia" pitchFamily="18" charset="0"/>
                <a:ea typeface="Calibri" pitchFamily="34" charset="0"/>
                <a:cs typeface="Times New Roman" pitchFamily="18" charset="0"/>
              </a:rPr>
              <a:t>   </a:t>
            </a:r>
            <a:endParaRPr lang="tr-TR" altLang="tr-TR" sz="2400" b="1" i="0" dirty="0" smtClean="0">
              <a:latin typeface="Constantia" pitchFamily="18" charset="0"/>
              <a:ea typeface="Calibri" pitchFamily="34" charset="0"/>
              <a:cs typeface="Times New Roman" pitchFamily="18" charset="0"/>
            </a:endParaRPr>
          </a:p>
          <a:p>
            <a:pPr eaLnBrk="1" hangingPunct="1">
              <a:defRPr/>
            </a:pPr>
            <a:r>
              <a:rPr lang="tr-TR" altLang="tr-TR" sz="2400" b="1" i="0" dirty="0" smtClean="0">
                <a:latin typeface="+mn-lt"/>
                <a:ea typeface="Calibri" pitchFamily="34" charset="0"/>
                <a:cs typeface="Times New Roman" pitchFamily="18" charset="0"/>
              </a:rPr>
              <a:t>Bitki sağlığı dolaşım belgesi düzenlenecek sevkiyatlar;</a:t>
            </a:r>
          </a:p>
          <a:p>
            <a:pPr eaLnBrk="1" hangingPunct="1">
              <a:defRPr/>
            </a:pPr>
            <a:endParaRPr lang="tr-TR" altLang="tr-TR" sz="2400" b="1" i="0" dirty="0" smtClean="0">
              <a:latin typeface="+mn-lt"/>
              <a:ea typeface="Calibri" pitchFamily="34" charset="0"/>
              <a:cs typeface="Times New Roman" pitchFamily="18" charset="0"/>
            </a:endParaRPr>
          </a:p>
          <a:p>
            <a:pPr lvl="0" algn="just">
              <a:buFont typeface="+mj-lt"/>
              <a:buAutoNum type="alphaLcParenBoth"/>
            </a:pPr>
            <a:r>
              <a:rPr lang="tr-TR" altLang="tr-TR" sz="2400" b="1" i="0" dirty="0" smtClean="0">
                <a:latin typeface="+mn-lt"/>
                <a:ea typeface="Calibri" pitchFamily="34" charset="0"/>
                <a:cs typeface="Times New Roman" pitchFamily="18" charset="0"/>
              </a:rPr>
              <a:t> </a:t>
            </a:r>
            <a:r>
              <a:rPr lang="tr-TR" sz="2400" kern="0" dirty="0">
                <a:latin typeface="Times New Roman" panose="02020603050405020304" pitchFamily="18" charset="0"/>
                <a:ea typeface="Times New Roman" panose="02020603050405020304" pitchFamily="18" charset="0"/>
              </a:rPr>
              <a:t> Tohum, </a:t>
            </a:r>
            <a:endParaRPr lang="tr-TR" sz="2400" b="1" kern="0" dirty="0">
              <a:latin typeface="Times New Roman" panose="02020603050405020304" pitchFamily="18" charset="0"/>
              <a:ea typeface="Times New Roman" panose="02020603050405020304" pitchFamily="18" charset="0"/>
            </a:endParaRPr>
          </a:p>
          <a:p>
            <a:pPr lvl="0" algn="just">
              <a:buFont typeface="+mj-lt"/>
              <a:buAutoNum type="alphaLcParenBoth"/>
            </a:pPr>
            <a:r>
              <a:rPr lang="tr-TR" sz="2400" kern="0" dirty="0">
                <a:latin typeface="Times New Roman" panose="02020603050405020304" pitchFamily="18" charset="0"/>
                <a:ea typeface="Times New Roman" panose="02020603050405020304" pitchFamily="18" charset="0"/>
              </a:rPr>
              <a:t> Soğuk</a:t>
            </a:r>
            <a:r>
              <a:rPr lang="tr-TR" sz="2400" kern="0" spc="-25" dirty="0">
                <a:latin typeface="Times New Roman" panose="02020603050405020304" pitchFamily="18" charset="0"/>
                <a:ea typeface="Times New Roman" panose="02020603050405020304" pitchFamily="18" charset="0"/>
              </a:rPr>
              <a:t> </a:t>
            </a:r>
            <a:r>
              <a:rPr lang="tr-TR" sz="2400" kern="0" dirty="0">
                <a:latin typeface="Times New Roman" panose="02020603050405020304" pitchFamily="18" charset="0"/>
                <a:ea typeface="Times New Roman" panose="02020603050405020304" pitchFamily="18" charset="0"/>
              </a:rPr>
              <a:t>zincirle</a:t>
            </a:r>
            <a:r>
              <a:rPr lang="tr-TR" sz="2400" kern="0" spc="-20" dirty="0">
                <a:latin typeface="Times New Roman" panose="02020603050405020304" pitchFamily="18" charset="0"/>
                <a:ea typeface="Times New Roman" panose="02020603050405020304" pitchFamily="18" charset="0"/>
              </a:rPr>
              <a:t> </a:t>
            </a:r>
            <a:r>
              <a:rPr lang="tr-TR" sz="2400" kern="0" dirty="0">
                <a:latin typeface="Times New Roman" panose="02020603050405020304" pitchFamily="18" charset="0"/>
                <a:ea typeface="Times New Roman" panose="02020603050405020304" pitchFamily="18" charset="0"/>
              </a:rPr>
              <a:t>taşınan</a:t>
            </a:r>
            <a:r>
              <a:rPr lang="tr-TR" sz="2400" kern="0" spc="-10" dirty="0">
                <a:latin typeface="Times New Roman" panose="02020603050405020304" pitchFamily="18" charset="0"/>
                <a:ea typeface="Times New Roman" panose="02020603050405020304" pitchFamily="18" charset="0"/>
              </a:rPr>
              <a:t> </a:t>
            </a:r>
            <a:r>
              <a:rPr lang="tr-TR" sz="2400" kern="0" dirty="0">
                <a:latin typeface="Times New Roman" panose="02020603050405020304" pitchFamily="18" charset="0"/>
                <a:ea typeface="Times New Roman" panose="02020603050405020304" pitchFamily="18" charset="0"/>
              </a:rPr>
              <a:t>yaş meyve sebze ürünleri,</a:t>
            </a:r>
            <a:endParaRPr lang="tr-TR" sz="2400" b="1" kern="0" dirty="0">
              <a:latin typeface="Times New Roman" panose="02020603050405020304" pitchFamily="18" charset="0"/>
              <a:ea typeface="Times New Roman" panose="02020603050405020304" pitchFamily="18" charset="0"/>
            </a:endParaRPr>
          </a:p>
          <a:p>
            <a:pPr lvl="0" algn="just">
              <a:buFont typeface="+mj-lt"/>
              <a:buAutoNum type="alphaLcParenBoth"/>
            </a:pPr>
            <a:r>
              <a:rPr lang="tr-TR" sz="2400" kern="0" dirty="0">
                <a:latin typeface="Times New Roman" panose="02020603050405020304" pitchFamily="18" charset="0"/>
                <a:ea typeface="Times New Roman" panose="02020603050405020304" pitchFamily="18" charset="0"/>
              </a:rPr>
              <a:t> Yönetmelikte analiz şartı bulunan; fide, fidan gibi üretim materyali, iç ve dış mekân süs bitkileri,  çimlenmenin önlenmesi amacıyla soğuk zincirle taşınan tohumlar, kesme çiçekler. </a:t>
            </a:r>
            <a:endParaRPr lang="tr-TR" sz="2400" b="1" kern="0" dirty="0">
              <a:latin typeface="Times New Roman" panose="02020603050405020304" pitchFamily="18" charset="0"/>
              <a:ea typeface="Times New Roman" panose="02020603050405020304" pitchFamily="18" charset="0"/>
            </a:endParaRPr>
          </a:p>
          <a:p>
            <a:pPr marL="415925" algn="just">
              <a:spcAft>
                <a:spcPts val="0"/>
              </a:spcAft>
            </a:pPr>
            <a:r>
              <a:rPr lang="tr-TR" sz="2400" kern="0" dirty="0">
                <a:latin typeface="Times New Roman" panose="02020603050405020304" pitchFamily="18" charset="0"/>
                <a:ea typeface="Times New Roman" panose="02020603050405020304" pitchFamily="18" charset="0"/>
              </a:rPr>
              <a:t> </a:t>
            </a:r>
            <a:endParaRPr lang="tr-TR" sz="2400" b="1" kern="0" dirty="0">
              <a:latin typeface="Times New Roman" panose="02020603050405020304" pitchFamily="18" charset="0"/>
              <a:ea typeface="Times New Roman" panose="02020603050405020304" pitchFamily="18" charset="0"/>
            </a:endParaRPr>
          </a:p>
        </p:txBody>
      </p:sp>
      <p:pic>
        <p:nvPicPr>
          <p:cNvPr id="3" name="Picture 18" descr="http://www.tarimkutuphanesi.com/veri_dosyasi.asp?id=1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24" y="3693155"/>
            <a:ext cx="4777715" cy="37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ri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876" y="3693155"/>
            <a:ext cx="5066025" cy="37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heckerboard(across)">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heckerboard(across)">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checkerboard(across)">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heckerboard(across)">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597926" y="0"/>
            <a:ext cx="13056626" cy="7575176"/>
          </a:xfrm>
          <a:prstGeom prst="rect">
            <a:avLst/>
          </a:prstGeom>
        </p:spPr>
      </p:pic>
      <p:sp>
        <p:nvSpPr>
          <p:cNvPr id="2" name="5 Dikdörtgen"/>
          <p:cNvSpPr>
            <a:spLocks noChangeArrowheads="1"/>
          </p:cNvSpPr>
          <p:nvPr/>
        </p:nvSpPr>
        <p:spPr bwMode="auto">
          <a:xfrm>
            <a:off x="3203575" y="765317"/>
            <a:ext cx="5205319" cy="246836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89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89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89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89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89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89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89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89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89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ct val="35000"/>
              </a:spcAft>
              <a:buNone/>
            </a:pPr>
            <a:r>
              <a:rPr lang="tr-TR" altLang="tr-TR" sz="1600" b="1" dirty="0">
                <a:latin typeface="Arial" panose="020B0604020202020204" pitchFamily="34" charset="0"/>
                <a:cs typeface="Arial" panose="020B0604020202020204" pitchFamily="34" charset="0"/>
              </a:rPr>
              <a:t>GİRİŞ NOKTASI İNSPEKTÖRÜ </a:t>
            </a:r>
            <a:endParaRPr lang="tr-TR" altLang="tr-TR" sz="1600" b="1" dirty="0" smtClean="0">
              <a:latin typeface="Arial" panose="020B0604020202020204" pitchFamily="34" charset="0"/>
              <a:cs typeface="Arial" panose="020B0604020202020204" pitchFamily="34" charset="0"/>
            </a:endParaRPr>
          </a:p>
          <a:p>
            <a:pPr algn="ctr">
              <a:lnSpc>
                <a:spcPct val="90000"/>
              </a:lnSpc>
              <a:spcBef>
                <a:spcPct val="0"/>
              </a:spcBef>
              <a:spcAft>
                <a:spcPct val="35000"/>
              </a:spcAft>
              <a:buNone/>
            </a:pPr>
            <a:r>
              <a:rPr lang="tr-TR" altLang="tr-TR" sz="1600" b="1" i="0" dirty="0" smtClean="0">
                <a:latin typeface="Arial" panose="020B0604020202020204" pitchFamily="34" charset="0"/>
              </a:rPr>
              <a:t>TÜRKİYE’YE </a:t>
            </a:r>
            <a:r>
              <a:rPr lang="tr-TR" altLang="tr-TR" sz="1600" b="1" i="0" dirty="0">
                <a:latin typeface="Arial" panose="020B0604020202020204" pitchFamily="34" charset="0"/>
              </a:rPr>
              <a:t>GİRİŞ NOKTASI = </a:t>
            </a:r>
            <a:endParaRPr lang="tr-TR" altLang="tr-TR" sz="1600" b="1" i="0" dirty="0" smtClean="0">
              <a:latin typeface="Arial" panose="020B0604020202020204" pitchFamily="34" charset="0"/>
            </a:endParaRPr>
          </a:p>
          <a:p>
            <a:pPr algn="ctr">
              <a:lnSpc>
                <a:spcPct val="90000"/>
              </a:lnSpc>
              <a:spcBef>
                <a:spcPct val="0"/>
              </a:spcBef>
              <a:spcAft>
                <a:spcPct val="35000"/>
              </a:spcAft>
              <a:buNone/>
            </a:pPr>
            <a:r>
              <a:rPr lang="tr-TR" altLang="tr-TR" sz="1600" b="1" dirty="0" smtClean="0">
                <a:latin typeface="Arial" panose="020B0604020202020204" pitchFamily="34" charset="0"/>
              </a:rPr>
              <a:t>İTHALAT MÜRACATI </a:t>
            </a:r>
            <a:r>
              <a:rPr lang="tr-TR" altLang="tr-TR" sz="1600" b="1" i="0" dirty="0" smtClean="0">
                <a:latin typeface="Arial" panose="020B0604020202020204" pitchFamily="34" charset="0"/>
              </a:rPr>
              <a:t>GİRİŞ NOKTASINA YAPILIIR</a:t>
            </a:r>
          </a:p>
          <a:p>
            <a:pPr algn="ctr" eaLnBrk="1" hangingPunct="1">
              <a:lnSpc>
                <a:spcPct val="90000"/>
              </a:lnSpc>
              <a:spcBef>
                <a:spcPct val="0"/>
              </a:spcBef>
              <a:spcAft>
                <a:spcPct val="35000"/>
              </a:spcAft>
              <a:buFontTx/>
              <a:buNone/>
            </a:pPr>
            <a:r>
              <a:rPr lang="tr-TR" altLang="tr-TR" sz="1600" b="1" i="0" dirty="0" smtClean="0">
                <a:latin typeface="Arial" panose="020B0604020202020204" pitchFamily="34" charset="0"/>
              </a:rPr>
              <a:t> İNSPEKTÖR </a:t>
            </a:r>
            <a:r>
              <a:rPr lang="tr-TR" altLang="tr-TR" sz="1600" b="1" i="0" dirty="0">
                <a:latin typeface="Arial" panose="020B0604020202020204" pitchFamily="34" charset="0"/>
              </a:rPr>
              <a:t>BELGE KONTROLÜ YAPAR</a:t>
            </a:r>
          </a:p>
          <a:p>
            <a:pPr algn="ctr" eaLnBrk="1" hangingPunct="1">
              <a:lnSpc>
                <a:spcPct val="90000"/>
              </a:lnSpc>
              <a:spcBef>
                <a:spcPct val="0"/>
              </a:spcBef>
              <a:spcAft>
                <a:spcPct val="35000"/>
              </a:spcAft>
              <a:buFontTx/>
              <a:buNone/>
            </a:pPr>
            <a:r>
              <a:rPr lang="tr-TR" altLang="tr-TR" sz="1600" b="1" i="0" dirty="0">
                <a:latin typeface="Arial" panose="020B0604020202020204" pitchFamily="34" charset="0"/>
              </a:rPr>
              <a:t>1- Sevkiyat Bildirim Formu </a:t>
            </a:r>
            <a:r>
              <a:rPr lang="tr-TR" altLang="tr-TR" sz="1600" b="1" i="0" dirty="0" smtClean="0">
                <a:latin typeface="Arial" panose="020B0604020202020204" pitchFamily="34" charset="0"/>
              </a:rPr>
              <a:t>(Asıl)</a:t>
            </a:r>
            <a:endParaRPr lang="tr-TR" altLang="tr-TR" sz="1600" b="1" i="0" dirty="0">
              <a:latin typeface="Arial" panose="020B0604020202020204" pitchFamily="34" charset="0"/>
            </a:endParaRPr>
          </a:p>
          <a:p>
            <a:pPr algn="ctr" eaLnBrk="1" hangingPunct="1">
              <a:lnSpc>
                <a:spcPct val="90000"/>
              </a:lnSpc>
              <a:spcBef>
                <a:spcPct val="0"/>
              </a:spcBef>
              <a:spcAft>
                <a:spcPct val="35000"/>
              </a:spcAft>
              <a:buFontTx/>
              <a:buNone/>
            </a:pPr>
            <a:r>
              <a:rPr lang="tr-TR" altLang="tr-TR" sz="1600" b="1" i="0" dirty="0">
                <a:latin typeface="Arial" panose="020B0604020202020204" pitchFamily="34" charset="0"/>
              </a:rPr>
              <a:t>2- BSS (Asıl) </a:t>
            </a:r>
          </a:p>
          <a:p>
            <a:pPr algn="ctr" eaLnBrk="1" hangingPunct="1">
              <a:lnSpc>
                <a:spcPct val="90000"/>
              </a:lnSpc>
              <a:spcBef>
                <a:spcPct val="0"/>
              </a:spcBef>
              <a:spcAft>
                <a:spcPct val="35000"/>
              </a:spcAft>
              <a:buFontTx/>
              <a:buNone/>
            </a:pPr>
            <a:r>
              <a:rPr lang="tr-TR" altLang="tr-TR" sz="1600" b="1" i="0" dirty="0">
                <a:latin typeface="Arial" panose="020B0604020202020204" pitchFamily="34" charset="0"/>
              </a:rPr>
              <a:t>3-Taşıma Belgesi  (Kopya)</a:t>
            </a:r>
          </a:p>
          <a:p>
            <a:pPr algn="ctr" eaLnBrk="1" hangingPunct="1">
              <a:lnSpc>
                <a:spcPct val="90000"/>
              </a:lnSpc>
              <a:spcBef>
                <a:spcPct val="0"/>
              </a:spcBef>
              <a:spcAft>
                <a:spcPct val="35000"/>
              </a:spcAft>
              <a:buFontTx/>
              <a:buNone/>
            </a:pPr>
            <a:r>
              <a:rPr lang="tr-TR" altLang="tr-TR" sz="1600" b="1" i="0" dirty="0">
                <a:latin typeface="Arial" panose="020B0604020202020204" pitchFamily="34" charset="0"/>
              </a:rPr>
              <a:t>4- Fatura (Kopya) </a:t>
            </a:r>
          </a:p>
        </p:txBody>
      </p:sp>
      <p:sp>
        <p:nvSpPr>
          <p:cNvPr id="3" name="8 Aşağı Ok"/>
          <p:cNvSpPr/>
          <p:nvPr/>
        </p:nvSpPr>
        <p:spPr>
          <a:xfrm>
            <a:off x="5208494" y="3233684"/>
            <a:ext cx="372369" cy="427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1600">
              <a:solidFill>
                <a:schemeClr val="tx1"/>
              </a:solidFill>
            </a:endParaRPr>
          </a:p>
        </p:txBody>
      </p:sp>
      <p:sp>
        <p:nvSpPr>
          <p:cNvPr id="4" name="6 Dikdörtgen"/>
          <p:cNvSpPr>
            <a:spLocks noChangeArrowheads="1"/>
          </p:cNvSpPr>
          <p:nvPr/>
        </p:nvSpPr>
        <p:spPr bwMode="auto">
          <a:xfrm>
            <a:off x="3203575" y="3660692"/>
            <a:ext cx="5205319" cy="5847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i="0" dirty="0">
                <a:latin typeface="Arial" panose="020B0604020202020204" pitchFamily="34" charset="0"/>
              </a:rPr>
              <a:t>BİTKİ SAĞLIĞI DOLAŞIM BELGESİ</a:t>
            </a:r>
          </a:p>
          <a:p>
            <a:pPr algn="ctr" eaLnBrk="1" hangingPunct="1">
              <a:spcBef>
                <a:spcPct val="0"/>
              </a:spcBef>
              <a:buFontTx/>
              <a:buNone/>
            </a:pPr>
            <a:r>
              <a:rPr lang="tr-TR" altLang="tr-TR" sz="1600" b="1" i="0" dirty="0" smtClean="0">
                <a:latin typeface="Arial" panose="020B0604020202020204" pitchFamily="34" charset="0"/>
              </a:rPr>
              <a:t>Sevkiyat </a:t>
            </a:r>
            <a:r>
              <a:rPr lang="tr-TR" altLang="tr-TR" sz="1600" b="1" i="0" dirty="0">
                <a:latin typeface="Arial" panose="020B0604020202020204" pitchFamily="34" charset="0"/>
              </a:rPr>
              <a:t>Bildirim Formu</a:t>
            </a:r>
          </a:p>
        </p:txBody>
      </p:sp>
      <p:sp>
        <p:nvSpPr>
          <p:cNvPr id="5" name="7 Dikdörtgen"/>
          <p:cNvSpPr>
            <a:spLocks noChangeArrowheads="1"/>
          </p:cNvSpPr>
          <p:nvPr/>
        </p:nvSpPr>
        <p:spPr bwMode="auto">
          <a:xfrm>
            <a:off x="3203575" y="5497179"/>
            <a:ext cx="5205319" cy="584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i="0" dirty="0">
                <a:latin typeface="Arial" panose="020B0604020202020204" pitchFamily="34" charset="0"/>
              </a:rPr>
              <a:t>VARIŞ YERİ</a:t>
            </a:r>
          </a:p>
          <a:p>
            <a:pPr algn="ctr" eaLnBrk="1" hangingPunct="1">
              <a:spcBef>
                <a:spcPct val="0"/>
              </a:spcBef>
              <a:buFontTx/>
              <a:buNone/>
            </a:pPr>
            <a:r>
              <a:rPr lang="tr-TR" altLang="tr-TR" sz="1600" b="1" i="0" dirty="0">
                <a:latin typeface="Arial" panose="020B0604020202020204" pitchFamily="34" charset="0"/>
              </a:rPr>
              <a:t>ONAYLI </a:t>
            </a:r>
            <a:r>
              <a:rPr lang="tr-TR" altLang="tr-TR" sz="1600" b="1" i="0" dirty="0" smtClean="0">
                <a:latin typeface="Arial" panose="020B0604020202020204" pitchFamily="34" charset="0"/>
              </a:rPr>
              <a:t>KONTROL NOKTASI</a:t>
            </a:r>
            <a:endParaRPr lang="tr-TR" altLang="tr-TR" sz="1600" b="1" i="0" dirty="0">
              <a:latin typeface="Arial" panose="020B0604020202020204" pitchFamily="34" charset="0"/>
            </a:endParaRPr>
          </a:p>
        </p:txBody>
      </p:sp>
      <p:sp>
        <p:nvSpPr>
          <p:cNvPr id="6" name="8 Aşağı Ok"/>
          <p:cNvSpPr/>
          <p:nvPr/>
        </p:nvSpPr>
        <p:spPr>
          <a:xfrm>
            <a:off x="5136776" y="4245468"/>
            <a:ext cx="618565" cy="1251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1600">
              <a:solidFill>
                <a:schemeClr val="tx1"/>
              </a:solidFill>
            </a:endParaRPr>
          </a:p>
        </p:txBody>
      </p:sp>
      <p:pic>
        <p:nvPicPr>
          <p:cNvPr id="7" name="Picture 6" descr="http://www.simge.com.tr/icerik-resimleri/yolc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432" y="3116081"/>
            <a:ext cx="3462839"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edebiyatevi.com/upload/yazi/Yazi_2754_326798227650.jpg"/>
          <p:cNvPicPr>
            <a:picLocks noChangeAspect="1" noChangeArrowheads="1"/>
          </p:cNvPicPr>
          <p:nvPr/>
        </p:nvPicPr>
        <p:blipFill rotWithShape="1">
          <a:blip r:embed="rId4">
            <a:extLst>
              <a:ext uri="{28A0092B-C50C-407E-A947-70E740481C1C}">
                <a14:useLocalDpi xmlns:a14="http://schemas.microsoft.com/office/drawing/2010/main" val="0"/>
              </a:ext>
            </a:extLst>
          </a:blip>
          <a:srcRect t="5193"/>
          <a:stretch/>
        </p:blipFill>
        <p:spPr bwMode="auto">
          <a:xfrm>
            <a:off x="-82570" y="3534769"/>
            <a:ext cx="3286145" cy="298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49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39077" y="0"/>
            <a:ext cx="12759800" cy="7575176"/>
          </a:xfrm>
          <a:prstGeom prst="rect">
            <a:avLst/>
          </a:prstGeom>
        </p:spPr>
      </p:pic>
      <p:sp>
        <p:nvSpPr>
          <p:cNvPr id="2" name="Dikdörtgen 1"/>
          <p:cNvSpPr/>
          <p:nvPr/>
        </p:nvSpPr>
        <p:spPr>
          <a:xfrm>
            <a:off x="349624" y="1595718"/>
            <a:ext cx="11624012" cy="6124754"/>
          </a:xfrm>
          <a:prstGeom prst="rect">
            <a:avLst/>
          </a:prstGeom>
        </p:spPr>
        <p:txBody>
          <a:bodyPr wrap="square">
            <a:spAutoFit/>
          </a:bodyPr>
          <a:lstStyle/>
          <a:p>
            <a:pPr marL="342900" lvl="0" indent="-342900" algn="just">
              <a:spcAft>
                <a:spcPts val="0"/>
              </a:spcAft>
              <a:buClr>
                <a:srgbClr val="000000"/>
              </a:buClr>
              <a:buFont typeface="+mj-lt"/>
              <a:buAutoNum type="arabicPeriod"/>
            </a:pPr>
            <a:r>
              <a:rPr lang="tr-TR" sz="2000" dirty="0">
                <a:latin typeface="Times New Roman" panose="02020603050405020304" pitchFamily="18" charset="0"/>
                <a:ea typeface="Times New Roman" panose="02020603050405020304" pitchFamily="18" charset="0"/>
              </a:rPr>
              <a:t>Bitki</a:t>
            </a:r>
            <a:r>
              <a:rPr lang="tr-TR" sz="2000" spc="-2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Sağlığı</a:t>
            </a:r>
            <a:r>
              <a:rPr lang="tr-TR" sz="2000" spc="-2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Dolaşım</a:t>
            </a:r>
            <a:r>
              <a:rPr lang="tr-TR" sz="2000" spc="-3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Belgesi</a:t>
            </a:r>
            <a:r>
              <a:rPr lang="tr-TR" sz="2000" spc="-20" dirty="0">
                <a:latin typeface="Times New Roman" panose="02020603050405020304" pitchFamily="18" charset="0"/>
                <a:ea typeface="Times New Roman" panose="02020603050405020304" pitchFamily="18" charset="0"/>
              </a:rPr>
              <a:t>nin bölümleri</a:t>
            </a:r>
            <a:r>
              <a:rPr lang="tr-TR" sz="2000" dirty="0">
                <a:latin typeface="Times New Roman" panose="02020603050405020304" pitchFamily="18" charset="0"/>
                <a:ea typeface="Times New Roman" panose="02020603050405020304" pitchFamily="18" charset="0"/>
              </a:rPr>
              <a:t>:</a:t>
            </a:r>
          </a:p>
          <a:p>
            <a:pPr marL="630555" algn="just">
              <a:spcAft>
                <a:spcPts val="0"/>
              </a:spcAft>
            </a:pPr>
            <a:r>
              <a:rPr lang="tr-TR" sz="2000" dirty="0">
                <a:latin typeface="Times New Roman" panose="02020603050405020304" pitchFamily="18" charset="0"/>
                <a:ea typeface="ヒラギノ明朝Pro W3"/>
              </a:rPr>
              <a:t>5.1) </a:t>
            </a:r>
            <a:r>
              <a:rPr lang="tr-TR" sz="2000" b="1" dirty="0">
                <a:latin typeface="Times New Roman" panose="02020603050405020304" pitchFamily="18" charset="0"/>
                <a:ea typeface="ヒラギノ明朝Pro W3"/>
              </a:rPr>
              <a:t>Sevkiyatın tanımlanması</a:t>
            </a:r>
            <a:r>
              <a:rPr lang="tr-TR" sz="2000" dirty="0">
                <a:latin typeface="Times New Roman" panose="02020603050405020304" pitchFamily="18" charset="0"/>
                <a:ea typeface="ヒラギノ明朝Pro W3"/>
              </a:rPr>
              <a:t>: Belgenin üçüncü bölümündeki bilgiler inspektör tarafından doldurulup, gerekli gümrük belgesinin referans numarasına ( tır karnesi, özet beyan, T1, T2 belgeleri, konşimento, CMR, vb. belgelerden herhangi birinin numarası) yazılır.</a:t>
            </a:r>
            <a:r>
              <a:rPr lang="tr-TR" sz="2000" dirty="0">
                <a:latin typeface="Times New Roman" panose="02020603050405020304" pitchFamily="18" charset="0"/>
                <a:ea typeface="MS Mincho"/>
              </a:rPr>
              <a:t> </a:t>
            </a:r>
            <a:endParaRPr lang="tr-TR" sz="2000" dirty="0">
              <a:latin typeface="Times New Roman" panose="02020603050405020304" pitchFamily="18" charset="0"/>
              <a:ea typeface="Times New Roman" panose="02020603050405020304" pitchFamily="18" charset="0"/>
            </a:endParaRPr>
          </a:p>
          <a:p>
            <a:pPr marL="630555" marR="58420" algn="just">
              <a:spcAft>
                <a:spcPts val="0"/>
              </a:spcAft>
            </a:pPr>
            <a:r>
              <a:rPr lang="tr-TR" sz="2000" dirty="0">
                <a:latin typeface="Times New Roman" panose="02020603050405020304" pitchFamily="18" charset="0"/>
                <a:ea typeface="ヒラギノ明朝Pro W3"/>
              </a:rPr>
              <a:t>5.2) </a:t>
            </a:r>
            <a:r>
              <a:rPr lang="tr-TR" sz="2000" b="1" dirty="0">
                <a:latin typeface="Times New Roman" panose="02020603050405020304" pitchFamily="18" charset="0"/>
                <a:ea typeface="ヒラギノ明朝Pro W3"/>
              </a:rPr>
              <a:t>İthalatçının sicil numarası</a:t>
            </a:r>
            <a:r>
              <a:rPr lang="tr-TR" sz="2000" dirty="0">
                <a:latin typeface="Times New Roman" panose="02020603050405020304" pitchFamily="18" charset="0"/>
                <a:ea typeface="ヒラギノ明朝Pro W3"/>
              </a:rPr>
              <a:t>: Belgenin dördüncü bölümüne, kayıt altına alınan ithalatçının sicil numarası yazıldıktan sonra,  ithalatçının kendisi / temsilcisinin / taşıyıcısının adı soyadı yazılıp imzası alınır. </a:t>
            </a:r>
            <a:endParaRPr lang="tr-TR" sz="2000" dirty="0">
              <a:latin typeface="Times New Roman" panose="02020603050405020304" pitchFamily="18" charset="0"/>
              <a:ea typeface="Times New Roman" panose="02020603050405020304" pitchFamily="18" charset="0"/>
            </a:endParaRPr>
          </a:p>
          <a:p>
            <a:pPr marL="630555" algn="just">
              <a:spcAft>
                <a:spcPts val="0"/>
              </a:spcAft>
            </a:pPr>
            <a:r>
              <a:rPr lang="tr-TR" sz="2000" dirty="0">
                <a:latin typeface="Times New Roman" panose="02020603050405020304" pitchFamily="18" charset="0"/>
                <a:ea typeface="ヒラギノ明朝Pro W3"/>
              </a:rPr>
              <a:t>5.3) </a:t>
            </a:r>
            <a:r>
              <a:rPr lang="tr-TR" sz="2000" b="1" dirty="0">
                <a:latin typeface="Times New Roman" panose="02020603050405020304" pitchFamily="18" charset="0"/>
                <a:ea typeface="ヒラギノ明朝Pro W3"/>
              </a:rPr>
              <a:t>Giriş noktası</a:t>
            </a:r>
            <a:r>
              <a:rPr lang="tr-TR" sz="2000" dirty="0">
                <a:latin typeface="Times New Roman" panose="02020603050405020304" pitchFamily="18" charset="0"/>
                <a:ea typeface="ヒラギノ明朝Pro W3"/>
              </a:rPr>
              <a:t>: Belgenin beşinci bölümüne ürünün ilk giriş yaptığı sınır kontrol noktasının ismi yazılır. Kontrolü yapan inspektör tarafından </a:t>
            </a:r>
            <a:r>
              <a:rPr lang="tr-TR" sz="2000" dirty="0" smtClean="0">
                <a:latin typeface="Times New Roman" panose="02020603050405020304" pitchFamily="18" charset="0"/>
                <a:ea typeface="ヒラギノ明朝Pro W3"/>
              </a:rPr>
              <a:t>imzalanır</a:t>
            </a:r>
            <a:endParaRPr lang="tr-TR" sz="2000" dirty="0">
              <a:latin typeface="Times New Roman" panose="02020603050405020304" pitchFamily="18" charset="0"/>
              <a:ea typeface="ヒラギノ明朝Pro W3"/>
            </a:endParaRPr>
          </a:p>
          <a:p>
            <a:pPr marL="630555" algn="just">
              <a:spcAft>
                <a:spcPts val="0"/>
              </a:spcAft>
            </a:pPr>
            <a:r>
              <a:rPr lang="tr-TR" sz="2000" dirty="0" smtClean="0">
                <a:latin typeface="Times New Roman" panose="02020603050405020304" pitchFamily="18" charset="0"/>
                <a:ea typeface="ヒラギノ明朝Pro W3"/>
              </a:rPr>
              <a:t>5.4</a:t>
            </a:r>
            <a:r>
              <a:rPr lang="tr-TR" sz="2000" dirty="0">
                <a:latin typeface="Times New Roman" panose="02020603050405020304" pitchFamily="18" charset="0"/>
                <a:ea typeface="ヒラギノ明朝Pro W3"/>
              </a:rPr>
              <a:t>) </a:t>
            </a:r>
            <a:r>
              <a:rPr lang="tr-TR" sz="2000" b="1" dirty="0">
                <a:latin typeface="Times New Roman" panose="02020603050405020304" pitchFamily="18" charset="0"/>
                <a:ea typeface="ヒラギノ明朝Pro W3"/>
              </a:rPr>
              <a:t>Onaylı kontrol yeri (yerleri): </a:t>
            </a:r>
            <a:r>
              <a:rPr lang="tr-TR" sz="2000" dirty="0">
                <a:latin typeface="Times New Roman" panose="02020603050405020304" pitchFamily="18" charset="0"/>
                <a:ea typeface="Times New Roman" panose="02020603050405020304" pitchFamily="18" charset="0"/>
              </a:rPr>
              <a:t>Belgenin altıncı bölümüne onaylı kontrol yerleri hanesine, bitki sağlığı kontrolünün yapılacağı onaylı kontrol yerinin adresi</a:t>
            </a:r>
            <a:r>
              <a:rPr lang="tr-TR" sz="2000" spc="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yazılır.</a:t>
            </a:r>
            <a:r>
              <a:rPr lang="tr-TR" sz="2000" spc="-1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Gerek</a:t>
            </a:r>
            <a:r>
              <a:rPr lang="tr-TR" sz="2000" spc="-2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görülmesi</a:t>
            </a:r>
            <a:r>
              <a:rPr lang="tr-TR" sz="2000" spc="-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halinde</a:t>
            </a:r>
            <a:r>
              <a:rPr lang="tr-TR" sz="2000" spc="-2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ikinci</a:t>
            </a:r>
            <a:r>
              <a:rPr lang="tr-TR" sz="2000" spc="-1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bir</a:t>
            </a:r>
            <a:r>
              <a:rPr lang="tr-TR" sz="2000" spc="-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kontrol</a:t>
            </a:r>
            <a:r>
              <a:rPr lang="tr-TR" sz="2000" spc="-1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yerinin</a:t>
            </a:r>
            <a:r>
              <a:rPr lang="tr-TR" sz="2000" spc="-1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adresi</a:t>
            </a:r>
            <a:r>
              <a:rPr lang="tr-TR" sz="2000" spc="-1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(B)</a:t>
            </a:r>
            <a:r>
              <a:rPr lang="tr-TR" sz="2000" spc="-10"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hanesine</a:t>
            </a:r>
            <a:r>
              <a:rPr lang="tr-TR" sz="2000" spc="-5"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yazılabilir.</a:t>
            </a:r>
          </a:p>
          <a:p>
            <a:pPr marL="630555" algn="just">
              <a:spcAft>
                <a:spcPts val="0"/>
              </a:spcAft>
            </a:pPr>
            <a:r>
              <a:rPr lang="tr-TR" sz="2000" dirty="0">
                <a:latin typeface="Times New Roman" panose="02020603050405020304" pitchFamily="18" charset="0"/>
                <a:ea typeface="Times New Roman" panose="02020603050405020304" pitchFamily="18" charset="0"/>
              </a:rPr>
              <a:t>5.5) </a:t>
            </a:r>
            <a:r>
              <a:rPr lang="tr-TR" sz="2000" b="1" dirty="0">
                <a:latin typeface="Times New Roman" panose="02020603050405020304" pitchFamily="18" charset="0"/>
                <a:ea typeface="Times New Roman" panose="02020603050405020304" pitchFamily="18" charset="0"/>
              </a:rPr>
              <a:t>Belge Kontrolü, Beyan Kontrolü, Bitki sağlığı kontrolü, Karar</a:t>
            </a:r>
            <a:r>
              <a:rPr lang="tr-TR" sz="2000" dirty="0">
                <a:latin typeface="Times New Roman" panose="02020603050405020304" pitchFamily="18" charset="0"/>
                <a:ea typeface="Times New Roman" panose="02020603050405020304" pitchFamily="18" charset="0"/>
              </a:rPr>
              <a:t>: Varış noktasındaki sorumlu inspektör Bitki Sağlığı Dolaşım Belgesi ve ürünle ilgili diğer evrakları aldıktan sonra gerekli resmi kontrolleri yapar; yedi, sekiz ve dokuzuncu bölümleri tamamlar ve onaylar. Resmi kontrol sonucuna göre onuncu bölümdeki uygulamaların bir ya da birkaçını işaretleyip onaylayarak dosyasında muhafaza eder.</a:t>
            </a:r>
          </a:p>
          <a:p>
            <a:pPr marL="630555" algn="just">
              <a:spcAft>
                <a:spcPts val="0"/>
              </a:spcAft>
            </a:pPr>
            <a:r>
              <a:rPr lang="tr-TR" b="1" dirty="0">
                <a:latin typeface="Times New Roman" panose="02020603050405020304" pitchFamily="18" charset="0"/>
                <a:ea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dirty="0">
                <a:latin typeface="Times New Roman" panose="02020603050405020304" pitchFamily="18" charset="0"/>
                <a:ea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endParaRPr lang="tr-TR" dirty="0"/>
          </a:p>
        </p:txBody>
      </p:sp>
      <p:sp>
        <p:nvSpPr>
          <p:cNvPr id="3" name="3 Dikdörtgen"/>
          <p:cNvSpPr>
            <a:spLocks noChangeArrowheads="1"/>
          </p:cNvSpPr>
          <p:nvPr/>
        </p:nvSpPr>
        <p:spPr bwMode="auto">
          <a:xfrm>
            <a:off x="3899647" y="806824"/>
            <a:ext cx="5593976" cy="707886"/>
          </a:xfrm>
          <a:prstGeom prst="rect">
            <a:avLst/>
          </a:prstGeom>
          <a:noFill/>
          <a:ln w="25400">
            <a:solidFill>
              <a:srgbClr val="0000FF">
                <a:alpha val="98038"/>
              </a:srgb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i="0" dirty="0">
                <a:solidFill>
                  <a:schemeClr val="bg1"/>
                </a:solidFill>
                <a:latin typeface="Arial" panose="020B0604020202020204" pitchFamily="34" charset="0"/>
              </a:rPr>
              <a:t>BİTKİ SAĞLIĞI DOLAŞIM BELGESİ HAZIRLAMA</a:t>
            </a:r>
          </a:p>
        </p:txBody>
      </p:sp>
    </p:spTree>
    <p:extLst>
      <p:ext uri="{BB962C8B-B14F-4D97-AF65-F5344CB8AC3E}">
        <p14:creationId xmlns:p14="http://schemas.microsoft.com/office/powerpoint/2010/main" val="1123618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54978" y="-1"/>
            <a:ext cx="12733849" cy="7557247"/>
          </a:xfrm>
          <a:prstGeom prst="rect">
            <a:avLst/>
          </a:prstGeom>
        </p:spPr>
      </p:pic>
      <p:sp>
        <p:nvSpPr>
          <p:cNvPr id="2" name="3 İçerik Yer Tutucusu"/>
          <p:cNvSpPr txBox="1">
            <a:spLocks/>
          </p:cNvSpPr>
          <p:nvPr/>
        </p:nvSpPr>
        <p:spPr bwMode="auto">
          <a:xfrm>
            <a:off x="259308" y="1443318"/>
            <a:ext cx="6907520" cy="4588388"/>
          </a:xfrm>
          <a:prstGeom prst="rect">
            <a:avLst/>
          </a:prstGeom>
          <a:noFill/>
          <a:ln w="31750">
            <a:solidFill>
              <a:srgbClr val="0000FF">
                <a:alpha val="61176"/>
              </a:srgbClr>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tr-TR" altLang="tr-TR" sz="2400" i="0" dirty="0">
                <a:latin typeface="+mn-lt"/>
                <a:ea typeface="Calibri" panose="020F0502020204030204" pitchFamily="34" charset="0"/>
                <a:cs typeface="Times New Roman" panose="02020603050405020304" pitchFamily="18" charset="0"/>
              </a:rPr>
              <a:t>BİTKİ SAĞLIĞI DOLAŞIM BELGESİ:   </a:t>
            </a:r>
          </a:p>
          <a:p>
            <a:pPr algn="just"/>
            <a:r>
              <a:rPr lang="tr-TR" altLang="tr-TR" sz="2400" i="0" dirty="0">
                <a:latin typeface="+mn-lt"/>
                <a:ea typeface="Calibri" panose="020F0502020204030204" pitchFamily="34" charset="0"/>
                <a:cs typeface="Times New Roman" panose="02020603050405020304" pitchFamily="18" charset="0"/>
              </a:rPr>
              <a:t>Bitki Karantinası Yönetmeliği Ek-5’de listelenen  bitki ve bitkisel ürünlerden bazılarının; Ülkeye ilk giriş noktasında </a:t>
            </a:r>
            <a:r>
              <a:rPr lang="tr-TR" altLang="tr-TR" sz="2400" b="1" i="0" dirty="0">
                <a:latin typeface="+mn-lt"/>
                <a:ea typeface="Calibri" panose="020F0502020204030204" pitchFamily="34" charset="0"/>
                <a:cs typeface="Times New Roman" panose="02020603050405020304" pitchFamily="18" charset="0"/>
              </a:rPr>
              <a:t>belge kontrolü  yapılan ancak beyan ve bitki sağlığı kontrollerinin yapılamadığı hallerde</a:t>
            </a:r>
            <a:r>
              <a:rPr lang="tr-TR" altLang="tr-TR" sz="2400" i="0" dirty="0">
                <a:latin typeface="+mn-lt"/>
                <a:ea typeface="Calibri" panose="020F0502020204030204" pitchFamily="34" charset="0"/>
                <a:cs typeface="Times New Roman" panose="02020603050405020304" pitchFamily="18" charset="0"/>
              </a:rPr>
              <a:t>, beyan ve bitki sağlığı kontrolünün yapılması için, ürünün ülke içinde başka bir yetkili kontrol yerine transit edilmesi sırasında ürüne eşlik edecek </a:t>
            </a:r>
            <a:r>
              <a:rPr lang="tr-TR" altLang="tr-TR" sz="2400" i="0" dirty="0" smtClean="0">
                <a:latin typeface="+mn-lt"/>
                <a:ea typeface="Calibri" panose="020F0502020204030204" pitchFamily="34" charset="0"/>
                <a:cs typeface="Times New Roman" panose="02020603050405020304" pitchFamily="18" charset="0"/>
              </a:rPr>
              <a:t>belgedir. </a:t>
            </a:r>
            <a:endParaRPr lang="tr-TR" altLang="tr-TR" sz="2400" i="0" dirty="0">
              <a:latin typeface="+mn-lt"/>
              <a:ea typeface="Calibri" panose="020F0502020204030204" pitchFamily="34" charset="0"/>
              <a:cs typeface="Times New Roman" panose="02020603050405020304" pitchFamily="18" charset="0"/>
            </a:endParaRPr>
          </a:p>
          <a:p>
            <a:pPr algn="just"/>
            <a:r>
              <a:rPr lang="tr-TR" altLang="tr-TR" sz="2400" i="0" dirty="0">
                <a:latin typeface="+mn-lt"/>
                <a:ea typeface="Calibri" panose="020F0502020204030204" pitchFamily="34" charset="0"/>
                <a:cs typeface="Times New Roman" panose="02020603050405020304" pitchFamily="18" charset="0"/>
              </a:rPr>
              <a:t>Resmi Kontrolleri Varış Yerinde tamamlanmak üzere iç  transit edilen ürüne eşlik edecek </a:t>
            </a:r>
            <a:r>
              <a:rPr lang="tr-TR" altLang="tr-TR" sz="2400" i="0" dirty="0" smtClean="0">
                <a:latin typeface="+mn-lt"/>
                <a:ea typeface="Calibri" panose="020F0502020204030204" pitchFamily="34" charset="0"/>
                <a:cs typeface="Times New Roman" panose="02020603050405020304" pitchFamily="18" charset="0"/>
              </a:rPr>
              <a:t>belgedir. </a:t>
            </a:r>
            <a:endParaRPr lang="tr-TR" altLang="tr-TR" sz="2400" i="0" dirty="0">
              <a:latin typeface="+mn-lt"/>
              <a:ea typeface="Calibri" panose="020F0502020204030204" pitchFamily="34" charset="0"/>
              <a:cs typeface="Times New Roman" panose="02020603050405020304" pitchFamily="18" charset="0"/>
            </a:endParaRPr>
          </a:p>
        </p:txBody>
      </p:sp>
      <p:pic>
        <p:nvPicPr>
          <p:cNvPr id="3" name="Picture 7" descr="Soru işare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382" y="1336164"/>
            <a:ext cx="1977464" cy="173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uretim.meb.gov.tr/EgitekHaber/s75/Resimler/ferma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828" y="2962275"/>
            <a:ext cx="5238987"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Metin kutusu"/>
          <p:cNvSpPr txBox="1">
            <a:spLocks noChangeArrowheads="1"/>
          </p:cNvSpPr>
          <p:nvPr/>
        </p:nvSpPr>
        <p:spPr bwMode="auto">
          <a:xfrm>
            <a:off x="9112548" y="3995214"/>
            <a:ext cx="21955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i="0" dirty="0">
                <a:solidFill>
                  <a:srgbClr val="FF0000"/>
                </a:solidFill>
                <a:latin typeface="Arial" panose="020B0604020202020204" pitchFamily="34" charset="0"/>
              </a:rPr>
              <a:t>BİTKİ</a:t>
            </a:r>
          </a:p>
          <a:p>
            <a:pPr eaLnBrk="1" hangingPunct="1">
              <a:spcBef>
                <a:spcPct val="0"/>
              </a:spcBef>
              <a:buFontTx/>
              <a:buNone/>
            </a:pPr>
            <a:r>
              <a:rPr lang="tr-TR" altLang="tr-TR" sz="2400" b="1" i="0" dirty="0">
                <a:solidFill>
                  <a:srgbClr val="FF0000"/>
                </a:solidFill>
                <a:latin typeface="Arial" panose="020B0604020202020204" pitchFamily="34" charset="0"/>
              </a:rPr>
              <a:t>SAĞLIĞI</a:t>
            </a:r>
          </a:p>
          <a:p>
            <a:pPr eaLnBrk="1" hangingPunct="1">
              <a:spcBef>
                <a:spcPct val="0"/>
              </a:spcBef>
              <a:buFontTx/>
              <a:buNone/>
            </a:pPr>
            <a:r>
              <a:rPr lang="tr-TR" altLang="tr-TR" sz="2400" b="1" i="0" dirty="0">
                <a:solidFill>
                  <a:srgbClr val="FF0000"/>
                </a:solidFill>
                <a:latin typeface="Arial" panose="020B0604020202020204" pitchFamily="34" charset="0"/>
              </a:rPr>
              <a:t>DOLASIM</a:t>
            </a:r>
          </a:p>
          <a:p>
            <a:pPr eaLnBrk="1" hangingPunct="1">
              <a:spcBef>
                <a:spcPct val="0"/>
              </a:spcBef>
              <a:buFontTx/>
              <a:buNone/>
            </a:pPr>
            <a:r>
              <a:rPr lang="tr-TR" altLang="tr-TR" sz="2400" b="1" i="0" dirty="0">
                <a:solidFill>
                  <a:srgbClr val="FF0000"/>
                </a:solidFill>
                <a:latin typeface="Arial" panose="020B0604020202020204" pitchFamily="34" charset="0"/>
              </a:rPr>
              <a:t>BELGESİ</a:t>
            </a:r>
          </a:p>
        </p:txBody>
      </p:sp>
    </p:spTree>
    <p:extLst>
      <p:ext uri="{BB962C8B-B14F-4D97-AF65-F5344CB8AC3E}">
        <p14:creationId xmlns:p14="http://schemas.microsoft.com/office/powerpoint/2010/main" val="2004419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42451" y="0"/>
            <a:ext cx="12703392" cy="7575176"/>
          </a:xfrm>
          <a:prstGeom prst="rect">
            <a:avLst/>
          </a:prstGeom>
        </p:spPr>
      </p:pic>
      <p:sp>
        <p:nvSpPr>
          <p:cNvPr id="2" name="Dikdörtgen 13"/>
          <p:cNvSpPr>
            <a:spLocks noChangeArrowheads="1"/>
          </p:cNvSpPr>
          <p:nvPr/>
        </p:nvSpPr>
        <p:spPr bwMode="auto">
          <a:xfrm>
            <a:off x="2593730" y="566264"/>
            <a:ext cx="7138213" cy="708025"/>
          </a:xfrm>
          <a:prstGeom prst="rect">
            <a:avLst/>
          </a:prstGeom>
          <a:noFill/>
          <a:ln w="9525">
            <a:solidFill>
              <a:srgbClr val="0000FF"/>
            </a:solidFill>
            <a:miter lim="800000"/>
            <a:headEnd/>
            <a:tailEnd/>
          </a:ln>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 typeface="Wingdings 3" pitchFamily="18" charset="2"/>
              <a:buNone/>
              <a:defRPr/>
            </a:pPr>
            <a:r>
              <a:rPr lang="tr-TR" altLang="tr-TR" sz="2000" b="1" i="0" dirty="0" smtClean="0">
                <a:solidFill>
                  <a:schemeClr val="bg1"/>
                </a:solidFill>
                <a:latin typeface="+mj-lt"/>
                <a:cs typeface="Times New Roman" pitchFamily="18" charset="0"/>
              </a:rPr>
              <a:t>EK-11 </a:t>
            </a:r>
            <a:r>
              <a:rPr lang="tr-TR" altLang="tr-TR" sz="2000" b="1" i="0" dirty="0" smtClean="0">
                <a:solidFill>
                  <a:schemeClr val="bg1"/>
                </a:solidFill>
                <a:latin typeface="+mj-lt"/>
                <a:cs typeface="Arial" pitchFamily="34" charset="0"/>
              </a:rPr>
              <a:t>BİTKİ SAĞLIĞI DOLAŞIM BELGESİ DÜZENLEME</a:t>
            </a:r>
          </a:p>
          <a:p>
            <a:pPr algn="ctr" eaLnBrk="1" hangingPunct="1">
              <a:spcBef>
                <a:spcPct val="0"/>
              </a:spcBef>
              <a:buClrTx/>
              <a:buSzTx/>
              <a:buFontTx/>
              <a:buNone/>
              <a:defRPr/>
            </a:pPr>
            <a:r>
              <a:rPr lang="tr-TR" altLang="tr-TR" sz="2000" b="1" i="0" dirty="0" smtClean="0">
                <a:solidFill>
                  <a:schemeClr val="bg1"/>
                </a:solidFill>
                <a:latin typeface="+mj-lt"/>
                <a:cs typeface="Arial" pitchFamily="34" charset="0"/>
              </a:rPr>
              <a:t>GİRİŞ NOKTASI İNSPEKTÖRÜ</a:t>
            </a:r>
            <a:r>
              <a:rPr lang="tr-TR" altLang="tr-TR" sz="2000" b="1" i="0" dirty="0" smtClean="0">
                <a:solidFill>
                  <a:srgbClr val="0000FF"/>
                </a:solidFill>
                <a:latin typeface="+mj-lt"/>
                <a:cs typeface="Arial" pitchFamily="34" charset="0"/>
              </a:rPr>
              <a:t> </a:t>
            </a:r>
            <a:endParaRPr lang="tr-TR" altLang="tr-TR" sz="2000" b="1" dirty="0" smtClean="0">
              <a:solidFill>
                <a:srgbClr val="0000FF"/>
              </a:solidFill>
              <a:latin typeface="+mj-lt"/>
            </a:endParaRPr>
          </a:p>
        </p:txBody>
      </p:sp>
      <p:graphicFrame>
        <p:nvGraphicFramePr>
          <p:cNvPr id="3" name="5 Tablo"/>
          <p:cNvGraphicFramePr>
            <a:graphicFrameLocks noGrp="1"/>
          </p:cNvGraphicFramePr>
          <p:nvPr>
            <p:extLst>
              <p:ext uri="{D42A27DB-BD31-4B8C-83A1-F6EECF244321}">
                <p14:modId xmlns:p14="http://schemas.microsoft.com/office/powerpoint/2010/main" val="1885385225"/>
              </p:ext>
            </p:extLst>
          </p:nvPr>
        </p:nvGraphicFramePr>
        <p:xfrm>
          <a:off x="141904" y="1410767"/>
          <a:ext cx="11595171" cy="5788119"/>
        </p:xfrm>
        <a:graphic>
          <a:graphicData uri="http://schemas.openxmlformats.org/drawingml/2006/table">
            <a:tbl>
              <a:tblPr/>
              <a:tblGrid>
                <a:gridCol w="5791394">
                  <a:extLst>
                    <a:ext uri="{9D8B030D-6E8A-4147-A177-3AD203B41FA5}">
                      <a16:colId xmlns:a16="http://schemas.microsoft.com/office/drawing/2014/main" val="20000"/>
                    </a:ext>
                  </a:extLst>
                </a:gridCol>
                <a:gridCol w="5803777">
                  <a:extLst>
                    <a:ext uri="{9D8B030D-6E8A-4147-A177-3AD203B41FA5}">
                      <a16:colId xmlns:a16="http://schemas.microsoft.com/office/drawing/2014/main" val="20001"/>
                    </a:ext>
                  </a:extLst>
                </a:gridCol>
              </a:tblGrid>
              <a:tr h="550162">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1. Bu Yönetmeliğin  Madde 8(6)a ’da bahsedilen Bitki Sağlığı Dolaşım Belgesi</a:t>
                      </a:r>
                    </a:p>
                  </a:txBody>
                  <a:tcPr marL="63964" marR="639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            2. BİTKİ SAĞLIĞI DOLAŞIM BELGESİ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                    No TR/</a:t>
                      </a:r>
                      <a:r>
                        <a:rPr kumimoji="0" lang="tr-TR" altLang="tr-TR" sz="1600" b="1" i="0" u="none" strike="noStrike" cap="none" normalizeH="0" baseline="0" dirty="0" smtClean="0">
                          <a:ln>
                            <a:noFill/>
                          </a:ln>
                          <a:solidFill>
                            <a:srgbClr val="FF0000"/>
                          </a:solidFill>
                          <a:effectLst/>
                          <a:latin typeface="Lucida Sans Unicode" pitchFamily="34" charset="0"/>
                        </a:rPr>
                        <a:t>34/0001</a:t>
                      </a:r>
                      <a:r>
                        <a:rPr kumimoji="0" lang="tr-TR" altLang="tr-TR" sz="1600" b="1" i="0" u="none" strike="noStrike" cap="none" normalizeH="0" baseline="0" dirty="0" smtClean="0">
                          <a:ln>
                            <a:noFill/>
                          </a:ln>
                          <a:solidFill>
                            <a:srgbClr val="0000FF"/>
                          </a:solidFill>
                          <a:effectLst/>
                          <a:latin typeface="Lucida Sans Unicode" pitchFamily="34" charset="0"/>
                        </a:rPr>
                        <a:t> </a:t>
                      </a:r>
                      <a:r>
                        <a:rPr kumimoji="0" lang="tr-TR" altLang="tr-TR" sz="1600" b="1" i="0" u="none" strike="noStrike" cap="none" normalizeH="0" baseline="30000" dirty="0" smtClean="0">
                          <a:ln>
                            <a:noFill/>
                          </a:ln>
                          <a:solidFill>
                            <a:srgbClr val="0000FF"/>
                          </a:solidFill>
                          <a:effectLst/>
                          <a:latin typeface="Lucida Sans Unicode" pitchFamily="34" charset="0"/>
                        </a:rPr>
                        <a:t>1</a:t>
                      </a:r>
                      <a:endParaRPr kumimoji="0" lang="tr-TR" altLang="tr-TR" sz="16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63964" marR="639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780864">
                <a:tc gridSpan="2">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3. </a:t>
                      </a:r>
                      <a:r>
                        <a:rPr kumimoji="0" lang="tr-TR" altLang="tr-TR" sz="1600" b="1" i="0" u="sng" strike="noStrike" cap="none" normalizeH="0" baseline="0" dirty="0" smtClean="0">
                          <a:ln>
                            <a:noFill/>
                          </a:ln>
                          <a:solidFill>
                            <a:schemeClr val="tx1"/>
                          </a:solidFill>
                          <a:effectLst/>
                          <a:latin typeface="Lucida Sans Unicode" pitchFamily="34" charset="0"/>
                        </a:rPr>
                        <a:t>Sevkiyatın Tanımlanması</a:t>
                      </a:r>
                      <a:r>
                        <a:rPr kumimoji="0" lang="tr-TR" altLang="tr-TR" sz="1600" b="1" i="0" u="none" strike="noStrike" cap="none" normalizeH="0" baseline="30000" dirty="0" smtClean="0">
                          <a:ln>
                            <a:noFill/>
                          </a:ln>
                          <a:solidFill>
                            <a:srgbClr val="0000FF"/>
                          </a:solidFill>
                          <a:effectLst/>
                          <a:latin typeface="Lucida Sans Unicode" pitchFamily="34" charset="0"/>
                        </a:rPr>
                        <a:t>2</a:t>
                      </a:r>
                      <a:endParaRPr kumimoji="0" lang="tr-TR" altLang="tr-TR" sz="1600" b="1" i="0" u="none" strike="noStrike" cap="none" normalizeH="0" baseline="0" dirty="0" smtClean="0">
                        <a:ln>
                          <a:noFill/>
                        </a:ln>
                        <a:solidFill>
                          <a:srgbClr val="0000FF"/>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Bitki, bitkisel ürün ve  diğer maddenin  GTIP kodu: </a:t>
                      </a:r>
                      <a:endParaRPr kumimoji="0" lang="tr-TR" altLang="tr-TR" sz="1600" b="1" i="0" u="none" strike="noStrike" cap="none" normalizeH="0" baseline="0" dirty="0" smtClean="0">
                        <a:ln>
                          <a:noFill/>
                        </a:ln>
                        <a:solidFill>
                          <a:srgbClr val="FF0000"/>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Gerekli Bitki Sağlığı Sertifikalarının  numarası (numaraları):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Düzenlendiği Yer: </a:t>
                      </a:r>
                      <a:endParaRPr kumimoji="0" lang="tr-TR" altLang="tr-TR" sz="1600" b="1" i="0" u="none" strike="noStrike" cap="none" normalizeH="0" baseline="0" dirty="0" smtClean="0">
                        <a:ln>
                          <a:noFill/>
                        </a:ln>
                        <a:solidFill>
                          <a:srgbClr val="FF0000"/>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Düzenlendiği Tarih: </a:t>
                      </a:r>
                      <a:endParaRPr kumimoji="0" lang="tr-TR" altLang="tr-TR" sz="1600" b="1" i="0" u="none" strike="noStrike" cap="none" normalizeH="0" baseline="0" dirty="0" smtClean="0">
                        <a:ln>
                          <a:noFill/>
                        </a:ln>
                        <a:solidFill>
                          <a:srgbClr val="FF0000"/>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Ayırt edici işaret (</a:t>
                      </a:r>
                      <a:r>
                        <a:rPr kumimoji="0" lang="tr-TR" altLang="tr-TR" sz="1600" b="1" i="0" u="none" strike="noStrike" cap="none" normalizeH="0" baseline="0" dirty="0" err="1" smtClean="0">
                          <a:ln>
                            <a:noFill/>
                          </a:ln>
                          <a:solidFill>
                            <a:schemeClr val="tx1"/>
                          </a:solidFill>
                          <a:effectLst/>
                          <a:latin typeface="Lucida Sans Unicode" pitchFamily="34" charset="0"/>
                        </a:rPr>
                        <a:t>ler</a:t>
                      </a:r>
                      <a:r>
                        <a:rPr kumimoji="0" lang="tr-TR" altLang="tr-TR" sz="1600" b="1" i="0" u="none" strike="noStrike" cap="none" normalizeH="0" baseline="0" dirty="0" smtClean="0">
                          <a:ln>
                            <a:noFill/>
                          </a:ln>
                          <a:solidFill>
                            <a:schemeClr val="tx1"/>
                          </a:solidFill>
                          <a:effectLst/>
                          <a:latin typeface="Lucida Sans Unicode" pitchFamily="34" charset="0"/>
                        </a:rPr>
                        <a:t>), sayılar, ambalaj sayıları, miktar (</a:t>
                      </a:r>
                      <a:r>
                        <a:rPr kumimoji="0" lang="tr-TR" altLang="tr-TR" sz="1600" b="1" i="0" u="none" strike="noStrike" cap="none" normalizeH="0" baseline="0" dirty="0" err="1" smtClean="0">
                          <a:ln>
                            <a:noFill/>
                          </a:ln>
                          <a:solidFill>
                            <a:schemeClr val="tx1"/>
                          </a:solidFill>
                          <a:effectLst/>
                          <a:latin typeface="Lucida Sans Unicode" pitchFamily="34" charset="0"/>
                        </a:rPr>
                        <a:t>ağırlıkl</a:t>
                      </a:r>
                      <a:r>
                        <a:rPr kumimoji="0" lang="tr-TR" altLang="tr-TR" sz="1600" b="1" i="0" u="none" strike="noStrike" cap="none" normalizeH="0" baseline="0" dirty="0" smtClean="0">
                          <a:ln>
                            <a:noFill/>
                          </a:ln>
                          <a:solidFill>
                            <a:schemeClr val="tx1"/>
                          </a:solidFill>
                          <a:effectLst/>
                          <a:latin typeface="Lucida Sans Unicode" pitchFamily="34" charset="0"/>
                        </a:rPr>
                        <a:t>/birim):</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rgbClr val="FF0000"/>
                          </a:solidFill>
                          <a:effectLst/>
                          <a:latin typeface="Lucida Sans Unicode" pitchFamily="34" charset="0"/>
                        </a:rPr>
                        <a:t>EC/NL/ </a:t>
                      </a:r>
                      <a:r>
                        <a:rPr kumimoji="0" lang="tr-TR" altLang="tr-TR" sz="1600" b="1" i="0" u="none" strike="noStrike" cap="none" normalizeH="0" baseline="0" dirty="0" smtClean="0">
                          <a:ln>
                            <a:noFill/>
                          </a:ln>
                          <a:solidFill>
                            <a:srgbClr val="FF0000"/>
                          </a:solidFill>
                          <a:effectLst/>
                          <a:latin typeface="Lucida Sans Unicode" pitchFamily="34" charset="0"/>
                          <a:hlinkClick r:id="rId3" action="ppaction://hlinkfile"/>
                        </a:rPr>
                        <a:t>PCNU00896623</a:t>
                      </a:r>
                      <a:r>
                        <a:rPr kumimoji="0" lang="tr-TR" altLang="tr-TR" sz="1600" b="1" i="0" u="none" strike="noStrike" cap="none" normalizeH="0" baseline="0" dirty="0" smtClean="0">
                          <a:ln>
                            <a:noFill/>
                          </a:ln>
                          <a:solidFill>
                            <a:srgbClr val="FF0000"/>
                          </a:solidFill>
                          <a:effectLst/>
                          <a:latin typeface="Lucida Sans Unicode" pitchFamily="34" charset="0"/>
                        </a:rPr>
                        <a:t>  NUMARALI  ve 10 .10.2023 tarihli BİTKİ SAĞLIK SERTİFİKASI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30000" dirty="0" smtClean="0">
                          <a:ln>
                            <a:noFill/>
                          </a:ln>
                          <a:solidFill>
                            <a:srgbClr val="0000FF"/>
                          </a:solidFill>
                          <a:effectLst/>
                          <a:latin typeface="Lucida Sans Unicode" pitchFamily="34" charset="0"/>
                        </a:rPr>
                        <a:t>1</a:t>
                      </a:r>
                      <a:r>
                        <a:rPr kumimoji="0" lang="tr-TR" altLang="tr-TR" sz="1400" b="1" i="0" u="none" strike="noStrike" cap="none" normalizeH="0" baseline="0" dirty="0" smtClean="0">
                          <a:ln>
                            <a:noFill/>
                          </a:ln>
                          <a:solidFill>
                            <a:srgbClr val="0000FF"/>
                          </a:solidFill>
                          <a:effectLst/>
                          <a:latin typeface="Lucida Sans Unicode" pitchFamily="34" charset="0"/>
                        </a:rPr>
                        <a:t>İl Koduna atıfta bulunun.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30000" dirty="0" smtClean="0">
                          <a:ln>
                            <a:noFill/>
                          </a:ln>
                          <a:solidFill>
                            <a:srgbClr val="0000FF"/>
                          </a:solidFill>
                          <a:effectLst/>
                          <a:latin typeface="Lucida Sans Unicode" pitchFamily="34" charset="0"/>
                        </a:rPr>
                        <a:t> 2</a:t>
                      </a:r>
                      <a:r>
                        <a:rPr kumimoji="0" lang="tr-TR" altLang="tr-TR" sz="1400" b="1" i="0" u="none" strike="noStrike" cap="none" normalizeH="0" baseline="0" dirty="0" smtClean="0">
                          <a:ln>
                            <a:noFill/>
                          </a:ln>
                          <a:solidFill>
                            <a:srgbClr val="0000FF"/>
                          </a:solidFill>
                          <a:effectLst/>
                          <a:latin typeface="Lucida Sans Unicode" pitchFamily="34" charset="0"/>
                        </a:rPr>
                        <a:t>İlgili bölümü doldurun ya da eşlik etmesi gereken Bitki Sağlığı Sertifikasındaki numaraya atıfta bulunun. (</a:t>
                      </a:r>
                      <a:r>
                        <a:rPr kumimoji="0" lang="tr-TR" altLang="tr-TR" sz="1400" b="1" i="0" u="none" strike="noStrike" cap="none" normalizeH="0" baseline="0" dirty="0" smtClean="0">
                          <a:ln>
                            <a:noFill/>
                          </a:ln>
                          <a:solidFill>
                            <a:srgbClr val="FF0000"/>
                          </a:solidFill>
                          <a:effectLst/>
                          <a:latin typeface="Lucida Sans Unicode" pitchFamily="34" charset="0"/>
                        </a:rPr>
                        <a:t>Birden fazla ürünün bir sertifikada yazıldığı sevkiyatlara  BSS atıfta bulunmak kolaylık sağlar.</a:t>
                      </a:r>
                      <a:endParaRPr kumimoji="0" lang="tr-TR" altLang="tr-TR" sz="1400" b="1" i="0" u="none" strike="noStrike" cap="none" normalizeH="0" baseline="0" dirty="0" smtClean="0">
                        <a:ln>
                          <a:noFill/>
                        </a:ln>
                        <a:solidFill>
                          <a:srgbClr val="0000FF"/>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rgbClr val="0000FF"/>
                          </a:solidFill>
                          <a:effectLst/>
                          <a:latin typeface="Lucida Sans Unicode" pitchFamily="34"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Lucida Sans Unicode" pitchFamily="34" charset="0"/>
                        </a:rPr>
                        <a:t>Gerekli Gümrük Belgelerinin referans numarası (numaraları): </a:t>
                      </a:r>
                      <a:r>
                        <a:rPr kumimoji="0" lang="tr-TR" altLang="tr-TR" sz="1400" b="1" i="0" u="none" strike="noStrike" cap="none" normalizeH="0" baseline="0" dirty="0" smtClean="0">
                          <a:ln>
                            <a:noFill/>
                          </a:ln>
                          <a:solidFill>
                            <a:srgbClr val="FF0000"/>
                          </a:solidFill>
                          <a:effectLst/>
                          <a:latin typeface="Lucida Sans Unicode" pitchFamily="34" charset="0"/>
                        </a:rPr>
                        <a:t>14NL00085016177770</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1400" b="1" i="0" u="none" strike="noStrike" cap="none" normalizeH="0" baseline="0" dirty="0" smtClean="0">
                        <a:ln>
                          <a:noFill/>
                        </a:ln>
                        <a:solidFill>
                          <a:srgbClr val="FF0000"/>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FF"/>
                          </a:solidFill>
                          <a:effectLst/>
                          <a:latin typeface="Lucida Sans Unicode" pitchFamily="34" charset="0"/>
                          <a:cs typeface="Times New Roman" pitchFamily="18" charset="0"/>
                        </a:rPr>
                        <a:t>(Gümrüğe beyan edilen Uluslararası taşıma belgesinin numarası (</a:t>
                      </a:r>
                      <a:r>
                        <a:rPr kumimoji="0" lang="tr-TR" altLang="tr-TR" sz="1400" b="1" i="0" u="none" strike="noStrike" cap="none" normalizeH="0" baseline="0" dirty="0" smtClean="0">
                          <a:ln>
                            <a:noFill/>
                          </a:ln>
                          <a:solidFill>
                            <a:srgbClr val="0000FF"/>
                          </a:solidFill>
                          <a:effectLst/>
                          <a:latin typeface="Lucida Sans Unicode" pitchFamily="34" charset="0"/>
                        </a:rPr>
                        <a:t>tır karnesi, özet beyan, T1, T2 belgeleri, konşimento, CMR, vb. belgelerden herhangi birinin numarası)</a:t>
                      </a:r>
                      <a:endParaRPr kumimoji="0" lang="tr-TR" altLang="tr-TR" sz="1400" b="1" i="0" u="none" strike="noStrike" cap="none" normalizeH="0" baseline="0" dirty="0" smtClean="0">
                        <a:ln>
                          <a:noFill/>
                        </a:ln>
                        <a:solidFill>
                          <a:srgbClr val="0000FF"/>
                        </a:solidFill>
                        <a:effectLst/>
                        <a:latin typeface="Lucida Sans Unicode" pitchFamily="34" charset="0"/>
                        <a:cs typeface="Times New Roman" pitchFamily="18" charset="0"/>
                      </a:endParaRPr>
                    </a:p>
                  </a:txBody>
                  <a:tcPr marL="63964" marR="639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extLst>
                  <a:ext uri="{0D108BD9-81ED-4DB2-BD59-A6C34878D82A}">
                    <a16:rowId xmlns:a16="http://schemas.microsoft.com/office/drawing/2014/main" val="10001"/>
                  </a:ext>
                </a:extLst>
              </a:tr>
              <a:tr h="446423">
                <a:tc gridSpan="2">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800" b="1" i="0" u="none" strike="noStrike" cap="none" normalizeH="0" baseline="0" dirty="0" smtClean="0">
                          <a:ln>
                            <a:noFill/>
                          </a:ln>
                          <a:solidFill>
                            <a:srgbClr val="FFFFFF"/>
                          </a:solidFill>
                          <a:effectLst/>
                          <a:latin typeface="Lucida Sans Unicode" pitchFamily="34" charset="0"/>
                        </a:rPr>
                        <a:t>Sevkiyat yukarıda listelenen yerler dışındaki yerlere,  durum resmi olarak o</a:t>
                      </a:r>
                      <a:endParaRPr kumimoji="0" lang="tr-TR" altLang="tr-TR" sz="1400" b="1"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522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9520" y="0"/>
            <a:ext cx="12727011" cy="7530353"/>
          </a:xfrm>
          <a:prstGeom prst="rect">
            <a:avLst/>
          </a:prstGeom>
        </p:spPr>
      </p:pic>
      <p:sp>
        <p:nvSpPr>
          <p:cNvPr id="2" name="Dikdörtgen 13"/>
          <p:cNvSpPr>
            <a:spLocks noChangeArrowheads="1"/>
          </p:cNvSpPr>
          <p:nvPr/>
        </p:nvSpPr>
        <p:spPr bwMode="auto">
          <a:xfrm>
            <a:off x="2256170" y="252366"/>
            <a:ext cx="8158162" cy="4016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i="0" dirty="0">
                <a:solidFill>
                  <a:schemeClr val="bg1"/>
                </a:solidFill>
                <a:latin typeface="Tahoma" panose="020B0604030504040204" pitchFamily="34" charset="0"/>
                <a:cs typeface="Arial" panose="020B0604020202020204" pitchFamily="34" charset="0"/>
              </a:rPr>
              <a:t>GİRİŞ NOKTASI İNSPEKTÖRÜ </a:t>
            </a:r>
            <a:endParaRPr lang="tr-TR" altLang="tr-TR" sz="2000" dirty="0">
              <a:solidFill>
                <a:schemeClr val="bg1"/>
              </a:solidFill>
              <a:latin typeface="Arial" panose="020B0604020202020204" pitchFamily="34" charset="0"/>
            </a:endParaRPr>
          </a:p>
        </p:txBody>
      </p:sp>
      <p:graphicFrame>
        <p:nvGraphicFramePr>
          <p:cNvPr id="3" name="5 Tablo"/>
          <p:cNvGraphicFramePr>
            <a:graphicFrameLocks noGrp="1"/>
          </p:cNvGraphicFramePr>
          <p:nvPr>
            <p:extLst>
              <p:ext uri="{D42A27DB-BD31-4B8C-83A1-F6EECF244321}">
                <p14:modId xmlns:p14="http://schemas.microsoft.com/office/powerpoint/2010/main" val="1908901696"/>
              </p:ext>
            </p:extLst>
          </p:nvPr>
        </p:nvGraphicFramePr>
        <p:xfrm>
          <a:off x="682389" y="1366290"/>
          <a:ext cx="11389451" cy="5167997"/>
        </p:xfrm>
        <a:graphic>
          <a:graphicData uri="http://schemas.openxmlformats.org/drawingml/2006/table">
            <a:tbl>
              <a:tblPr/>
              <a:tblGrid>
                <a:gridCol w="4991248">
                  <a:extLst>
                    <a:ext uri="{9D8B030D-6E8A-4147-A177-3AD203B41FA5}">
                      <a16:colId xmlns:a16="http://schemas.microsoft.com/office/drawing/2014/main" val="20000"/>
                    </a:ext>
                  </a:extLst>
                </a:gridCol>
                <a:gridCol w="1799825">
                  <a:extLst>
                    <a:ext uri="{9D8B030D-6E8A-4147-A177-3AD203B41FA5}">
                      <a16:colId xmlns:a16="http://schemas.microsoft.com/office/drawing/2014/main" val="20001"/>
                    </a:ext>
                  </a:extLst>
                </a:gridCol>
                <a:gridCol w="4598378">
                  <a:extLst>
                    <a:ext uri="{9D8B030D-6E8A-4147-A177-3AD203B41FA5}">
                      <a16:colId xmlns:a16="http://schemas.microsoft.com/office/drawing/2014/main" val="20002"/>
                    </a:ext>
                  </a:extLst>
                </a:gridCol>
              </a:tblGrid>
              <a:tr h="330625">
                <a:tc gridSpan="2">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1. Bu Yönetmeliğin  Madde 8(6)a ’da bahsedilen Bitki Sağlığı Dolaşım Belgesi</a:t>
                      </a:r>
                    </a:p>
                  </a:txBody>
                  <a:tcPr marL="63964" marR="639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2. BİTKİ SAĞLIĞI DOLAŞIM </a:t>
                      </a:r>
                      <a:r>
                        <a:rPr kumimoji="0" lang="tr-TR" altLang="tr-TR" sz="1400" b="1" i="0" u="none" strike="noStrike" cap="none" normalizeH="0" baseline="0" dirty="0" err="1" smtClean="0">
                          <a:ln>
                            <a:noFill/>
                          </a:ln>
                          <a:solidFill>
                            <a:schemeClr val="tx1"/>
                          </a:solidFill>
                          <a:effectLst/>
                          <a:latin typeface="Lucida Sans Unicode" pitchFamily="34" charset="0"/>
                        </a:rPr>
                        <a:t>BELGESİNo</a:t>
                      </a:r>
                      <a:r>
                        <a:rPr kumimoji="0" lang="tr-TR" altLang="tr-TR" sz="1400" b="1" i="0" u="none" strike="noStrike" cap="none" normalizeH="0" baseline="0" dirty="0" smtClean="0">
                          <a:ln>
                            <a:noFill/>
                          </a:ln>
                          <a:solidFill>
                            <a:schemeClr val="tx1"/>
                          </a:solidFill>
                          <a:effectLst/>
                          <a:latin typeface="Lucida Sans Unicode" pitchFamily="34" charset="0"/>
                        </a:rPr>
                        <a:t> TR/</a:t>
                      </a:r>
                      <a:r>
                        <a:rPr kumimoji="0" lang="tr-TR" altLang="tr-TR" sz="1400" b="1" i="0" u="none" strike="noStrike" cap="none" normalizeH="0" baseline="0" dirty="0" smtClean="0">
                          <a:ln>
                            <a:noFill/>
                          </a:ln>
                          <a:solidFill>
                            <a:srgbClr val="FF0000"/>
                          </a:solidFill>
                          <a:effectLst/>
                          <a:latin typeface="Lucida Sans Unicode" pitchFamily="34" charset="0"/>
                        </a:rPr>
                        <a:t>34/0001 </a:t>
                      </a:r>
                      <a:r>
                        <a:rPr kumimoji="0" lang="tr-TR" altLang="tr-TR" sz="1400" b="1" i="0" u="none" strike="noStrike" cap="none" normalizeH="0" baseline="30000" dirty="0" smtClean="0">
                          <a:ln>
                            <a:noFill/>
                          </a:ln>
                          <a:solidFill>
                            <a:srgbClr val="0000FF"/>
                          </a:solidFill>
                          <a:effectLst/>
                          <a:latin typeface="Lucida Sans Unicode" pitchFamily="34" charset="0"/>
                        </a:rPr>
                        <a:t>1</a:t>
                      </a:r>
                      <a:endParaRPr kumimoji="0" lang="tr-TR" altLang="tr-TR" sz="1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63964" marR="639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65031">
                <a:tc gridSpan="3">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3. </a:t>
                      </a:r>
                      <a:r>
                        <a:rPr kumimoji="0" lang="tr-TR" altLang="tr-TR" sz="1400" b="1" i="0" u="sng" strike="noStrike" cap="none" normalizeH="0" baseline="0" dirty="0" smtClean="0">
                          <a:ln>
                            <a:noFill/>
                          </a:ln>
                          <a:solidFill>
                            <a:schemeClr val="tx1"/>
                          </a:solidFill>
                          <a:effectLst/>
                          <a:latin typeface="Lucida Sans Unicode" pitchFamily="34" charset="0"/>
                        </a:rPr>
                        <a:t>Sevkiyatın Tanımlanması</a:t>
                      </a:r>
                      <a:r>
                        <a:rPr kumimoji="0" lang="tr-TR" altLang="tr-TR" sz="1400" b="1" i="0" u="none" strike="noStrike" cap="none" normalizeH="0" baseline="30000" dirty="0" smtClean="0">
                          <a:ln>
                            <a:noFill/>
                          </a:ln>
                          <a:solidFill>
                            <a:srgbClr val="0000FF"/>
                          </a:solidFill>
                          <a:effectLst/>
                          <a:latin typeface="Lucida Sans Unicode" pitchFamily="34" charset="0"/>
                        </a:rPr>
                        <a:t>2</a:t>
                      </a:r>
                      <a:endParaRPr kumimoji="0" lang="tr-TR" altLang="tr-TR" sz="1400" b="1" i="0" u="none" strike="noStrike" cap="none" normalizeH="0" baseline="0" dirty="0" smtClean="0">
                        <a:ln>
                          <a:noFill/>
                        </a:ln>
                        <a:solidFill>
                          <a:srgbClr val="0000FF"/>
                        </a:solidFill>
                        <a:effectLst/>
                        <a:latin typeface="Lucida Sans Unicode"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Bitki, bitkisel ürün ve  diğer maddenin  GTIP kodu: </a:t>
                      </a:r>
                      <a:r>
                        <a:rPr kumimoji="0" lang="tr-TR" altLang="tr-TR" sz="1400" b="1" i="0" u="none" strike="noStrike" cap="none" normalizeH="0" baseline="0" dirty="0" smtClean="0">
                          <a:ln>
                            <a:noFill/>
                          </a:ln>
                          <a:solidFill>
                            <a:srgbClr val="FF0000"/>
                          </a:solidFill>
                          <a:effectLst/>
                          <a:latin typeface="Lucida Sans Unicode" pitchFamily="34" charset="0"/>
                        </a:rPr>
                        <a:t>0601.10.30.00.00  ( Çiçek Soğanı)</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Gerekli Bitki Sağlığı Sertifikalarının  numarası (numaraları): </a:t>
                      </a:r>
                      <a:r>
                        <a:rPr kumimoji="0" lang="tr-TR" altLang="tr-TR" sz="1400" b="1" i="0" u="none" strike="noStrike" cap="none" normalizeH="0" baseline="0" dirty="0" smtClean="0">
                          <a:ln>
                            <a:noFill/>
                          </a:ln>
                          <a:solidFill>
                            <a:srgbClr val="FF0000"/>
                          </a:solidFill>
                          <a:effectLst/>
                          <a:latin typeface="Lucida Sans Unicode" pitchFamily="34" charset="0"/>
                        </a:rPr>
                        <a:t>PCNU00896623</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Düzenlendiği Yer: </a:t>
                      </a:r>
                      <a:r>
                        <a:rPr kumimoji="0" lang="tr-TR" altLang="tr-TR" sz="1400" b="1" i="0" u="none" strike="noStrike" cap="none" normalizeH="0" baseline="0" dirty="0" smtClean="0">
                          <a:ln>
                            <a:noFill/>
                          </a:ln>
                          <a:solidFill>
                            <a:srgbClr val="FF0000"/>
                          </a:solidFill>
                          <a:effectLst/>
                          <a:latin typeface="Lucida Sans Unicode" pitchFamily="34" charset="0"/>
                        </a:rPr>
                        <a:t>FRANCE</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Düzenlendiği Tarih: </a:t>
                      </a:r>
                      <a:r>
                        <a:rPr kumimoji="0" lang="tr-TR" altLang="tr-TR" sz="1400" b="1" i="0" u="none" strike="noStrike" cap="none" normalizeH="0" baseline="0" dirty="0" smtClean="0">
                          <a:ln>
                            <a:noFill/>
                          </a:ln>
                          <a:solidFill>
                            <a:srgbClr val="FF0000"/>
                          </a:solidFill>
                          <a:effectLst/>
                          <a:latin typeface="Lucida Sans Unicode" pitchFamily="34" charset="0"/>
                        </a:rPr>
                        <a:t>10.11.2023</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Gerekli Gümrük Belgelerinin referans numarası (numaraları): </a:t>
                      </a:r>
                      <a:r>
                        <a:rPr kumimoji="0" lang="tr-TR" altLang="tr-TR" sz="1400" b="1" i="0" u="none" strike="noStrike" cap="none" normalizeH="0" baseline="0" dirty="0" smtClean="0">
                          <a:ln>
                            <a:noFill/>
                          </a:ln>
                          <a:solidFill>
                            <a:srgbClr val="FF0000"/>
                          </a:solidFill>
                          <a:effectLst/>
                          <a:latin typeface="Lucida Sans Unicode" pitchFamily="34" charset="0"/>
                        </a:rPr>
                        <a:t>14NL00085016177770</a:t>
                      </a:r>
                      <a:endParaRPr kumimoji="0" lang="tr-TR" altLang="tr-TR"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3964" marR="639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025031">
                <a:tc gridSpan="3">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4. İthalatçının sicil numarası:</a:t>
                      </a:r>
                      <a:r>
                        <a:rPr kumimoji="0" lang="tr-TR" altLang="tr-TR" sz="1400" b="1" i="0" u="none" strike="noStrike" cap="none" normalizeH="0" baseline="0" dirty="0" smtClean="0">
                          <a:ln>
                            <a:noFill/>
                          </a:ln>
                          <a:solidFill>
                            <a:srgbClr val="FF0000"/>
                          </a:solidFill>
                          <a:effectLst/>
                          <a:latin typeface="Lucida Sans Unicode" pitchFamily="34" charset="0"/>
                        </a:rPr>
                        <a:t> 34-1234567892</a:t>
                      </a:r>
                      <a:endParaRPr kumimoji="0" lang="tr-TR" altLang="tr-TR" sz="1400" b="1"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       Yukarıda bahsedilen bitki, bitkisel ürün ve diğer maddelerin  beyan ve bitki sağlık kontrollerinin aşağıda listelenen onaylı kontrol yerinde, ilgili Müdürlük tarafından  yapılmasını arz eder  sorumlu Müdürlük tarafından belirlenen prosedürler ve kurallara uymayı taahhüt ederim.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Tarih, ithalatçının /temsilcisinin adı ve imzası , </a:t>
                      </a:r>
                      <a:r>
                        <a:rPr kumimoji="0" lang="tr-TR" altLang="tr-TR" sz="1400" b="1" i="0" u="none" strike="noStrike" cap="none" normalizeH="0" baseline="0" dirty="0" smtClean="0">
                          <a:ln>
                            <a:noFill/>
                          </a:ln>
                          <a:solidFill>
                            <a:srgbClr val="C00000"/>
                          </a:solidFill>
                          <a:effectLst/>
                          <a:latin typeface="Lucida Sans Unicode" pitchFamily="34" charset="0"/>
                        </a:rPr>
                        <a:t>16.11.2023,    ALİ KOÇ</a:t>
                      </a:r>
                      <a:r>
                        <a:rPr kumimoji="0" lang="tr-TR" altLang="tr-T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imza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707271">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5.1. </a:t>
                      </a:r>
                      <a:r>
                        <a:rPr kumimoji="0" lang="tr-TR" altLang="tr-TR" sz="1400" b="1" i="0" u="sng" strike="noStrike" cap="none" normalizeH="0" baseline="0" dirty="0" smtClean="0">
                          <a:ln>
                            <a:noFill/>
                          </a:ln>
                          <a:solidFill>
                            <a:schemeClr val="tx1"/>
                          </a:solidFill>
                          <a:effectLst/>
                          <a:latin typeface="Lucida Sans Unicode" pitchFamily="34" charset="0"/>
                          <a:ea typeface="MS Mincho" pitchFamily="49" charset="-128"/>
                        </a:rPr>
                        <a:t>Giriş noktası</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1400" b="1" i="0" u="sng" strike="noStrike" cap="none" normalizeH="0" baseline="0" dirty="0" smtClean="0">
                        <a:ln>
                          <a:noFill/>
                        </a:ln>
                        <a:solidFill>
                          <a:schemeClr val="tx1"/>
                        </a:solidFill>
                        <a:effectLst/>
                        <a:latin typeface="Lucida Sans Unicode" pitchFamily="34" charset="0"/>
                        <a:ea typeface="MS Mincho" pitchFamily="49"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FF0000"/>
                          </a:solidFill>
                          <a:effectLst/>
                          <a:latin typeface="Lucida Sans Unicode" pitchFamily="34" charset="0"/>
                          <a:ea typeface="MS Mincho" pitchFamily="49" charset="-128"/>
                        </a:rPr>
                        <a:t>İSTANBUL – AMBARLI GÜMRÜK MÜDÜRLÜĞÜ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5.2. Giriş noktasındaki  sorumlu </a:t>
                      </a:r>
                      <a:r>
                        <a:rPr kumimoji="0" lang="tr-TR" altLang="tr-TR" sz="1400" b="1" i="0" u="none" strike="noStrike" cap="none" normalizeH="0" baseline="0" dirty="0" err="1" smtClean="0">
                          <a:ln>
                            <a:noFill/>
                          </a:ln>
                          <a:solidFill>
                            <a:schemeClr val="tx1"/>
                          </a:solidFill>
                          <a:effectLst/>
                          <a:latin typeface="Lucida Sans Unicode" pitchFamily="34" charset="0"/>
                          <a:ea typeface="MS Mincho" pitchFamily="49" charset="-128"/>
                        </a:rPr>
                        <a:t>İnspektörün</a:t>
                      </a: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  imzası (tarih, isim, kaşe ve imza): </a:t>
                      </a:r>
                      <a:r>
                        <a:rPr kumimoji="0" lang="tr-TR" altLang="tr-TR" sz="1400" b="1" i="0" u="none" strike="noStrike" cap="none" normalizeH="0" baseline="0" dirty="0" smtClean="0">
                          <a:ln>
                            <a:noFill/>
                          </a:ln>
                          <a:solidFill>
                            <a:srgbClr val="FF0000"/>
                          </a:solidFill>
                          <a:effectLst/>
                          <a:latin typeface="Lucida Sans Unicode" pitchFamily="34" charset="0"/>
                          <a:ea typeface="MS Mincho" pitchFamily="49" charset="-128"/>
                        </a:rPr>
                        <a:t>16.11.2023</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FF0000"/>
                          </a:solidFill>
                          <a:effectLst/>
                          <a:latin typeface="Lucida Sans Unicode" pitchFamily="34" charset="0"/>
                          <a:ea typeface="MS Mincho" pitchFamily="49" charset="-128"/>
                        </a:rPr>
                        <a:t>DİLEK ERYÜCEL UÇAR, İNSPEKTÖR</a:t>
                      </a:r>
                      <a:endParaRPr kumimoji="0" lang="tr-TR" altLang="tr-TR" sz="1400" b="1" i="0" u="none" strike="noStrike" cap="none" normalizeH="0" baseline="0" dirty="0" smtClean="0">
                        <a:ln>
                          <a:noFill/>
                        </a:ln>
                        <a:solidFill>
                          <a:srgbClr val="FF0000"/>
                        </a:solidFill>
                        <a:effectLst/>
                        <a:latin typeface="Lucida Sans Unicode"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extLst>
                  <a:ext uri="{0D108BD9-81ED-4DB2-BD59-A6C34878D82A}">
                    <a16:rowId xmlns:a16="http://schemas.microsoft.com/office/drawing/2014/main" val="10003"/>
                  </a:ext>
                </a:extLst>
              </a:tr>
              <a:tr h="544654">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6. Onaylı kontrol yeri (yerleri)</a:t>
                      </a:r>
                      <a:r>
                        <a:rPr kumimoji="0" lang="tr-TR" altLang="tr-TR" sz="1400" b="1" i="0" u="none" strike="noStrike" cap="none" normalizeH="0" baseline="30000" dirty="0" smtClean="0">
                          <a:ln>
                            <a:noFill/>
                          </a:ln>
                          <a:solidFill>
                            <a:schemeClr val="tx1"/>
                          </a:solidFill>
                          <a:effectLst/>
                          <a:latin typeface="Lucida Sans Unicode" pitchFamily="34" charset="0"/>
                        </a:rPr>
                        <a:t> </a:t>
                      </a:r>
                      <a:r>
                        <a:rPr kumimoji="0" lang="tr-TR" altLang="tr-TR" sz="1400" b="1" i="0" u="none" strike="noStrike" cap="none" normalizeH="0" baseline="30000" dirty="0" smtClean="0">
                          <a:ln>
                            <a:noFill/>
                          </a:ln>
                          <a:solidFill>
                            <a:srgbClr val="0000FF"/>
                          </a:solidFill>
                          <a:effectLst/>
                          <a:latin typeface="Lucida Sans Unicode" pitchFamily="34" charset="0"/>
                        </a:rPr>
                        <a:t>3</a:t>
                      </a:r>
                      <a:endParaRPr kumimoji="0" lang="tr-TR" altLang="tr-TR" sz="1400" b="1" i="0" u="none" strike="noStrike" cap="none" normalizeH="0" baseline="0" dirty="0" smtClean="0">
                        <a:ln>
                          <a:noFill/>
                        </a:ln>
                        <a:solidFill>
                          <a:srgbClr val="0000FF"/>
                        </a:solidFill>
                        <a:effectLst/>
                        <a:latin typeface="Lucida Sans Unicode"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A- </a:t>
                      </a:r>
                      <a:r>
                        <a:rPr kumimoji="0" lang="tr-TR" altLang="tr-TR" sz="1400" b="1" i="0" u="none" strike="noStrike" cap="none" normalizeH="0" baseline="0" dirty="0" smtClean="0">
                          <a:ln>
                            <a:noFill/>
                          </a:ln>
                          <a:solidFill>
                            <a:srgbClr val="FF0000"/>
                          </a:solidFill>
                          <a:effectLst/>
                          <a:latin typeface="Lucida Sans Unicode" pitchFamily="34" charset="0"/>
                          <a:ea typeface="MS Mincho" pitchFamily="49" charset="-128"/>
                        </a:rPr>
                        <a:t>ADANA HAVALİMANI GÜMRÜK MÜDÜRLÜĞÜ</a:t>
                      </a:r>
                      <a:endParaRPr kumimoji="0" lang="tr-TR" altLang="tr-TR" sz="1400" b="1" i="0" u="none" strike="noStrike" cap="none" normalizeH="0" baseline="0" dirty="0" smtClean="0">
                        <a:ln>
                          <a:noFill/>
                        </a:ln>
                        <a:solidFill>
                          <a:srgbClr val="FF0000"/>
                        </a:solidFill>
                        <a:effectLst/>
                        <a:latin typeface="Lucida Sans Unicode"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tr-TR" sz="1400" b="1" i="0" u="none" strike="noStrike" cap="none" normalizeH="0" baseline="0" dirty="0" smtClean="0">
                          <a:ln>
                            <a:noFill/>
                          </a:ln>
                          <a:solidFill>
                            <a:schemeClr val="tx1"/>
                          </a:solidFill>
                          <a:effectLst/>
                          <a:latin typeface="Lucida Sans Unicode" pitchFamily="34" charset="0"/>
                          <a:ea typeface="MS Mincho" pitchFamily="49" charset="-128"/>
                        </a:rPr>
                        <a:t> </a:t>
                      </a: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B (</a:t>
                      </a:r>
                      <a:r>
                        <a:rPr kumimoji="0" lang="tr-TR" altLang="tr-TR" sz="1400" b="1" i="0" u="none" strike="noStrike" cap="none" normalizeH="0" baseline="0" dirty="0" err="1" smtClean="0">
                          <a:ln>
                            <a:noFill/>
                          </a:ln>
                          <a:solidFill>
                            <a:schemeClr val="tx1"/>
                          </a:solidFill>
                          <a:effectLst/>
                          <a:latin typeface="Lucida Sans Unicode" pitchFamily="34" charset="0"/>
                          <a:ea typeface="MS Mincho" pitchFamily="49" charset="-128"/>
                        </a:rPr>
                        <a:t>A’nın</a:t>
                      </a:r>
                      <a:r>
                        <a:rPr kumimoji="0" lang="tr-TR" altLang="tr-TR" sz="1400" b="1" i="0" u="none" strike="noStrike" cap="none" normalizeH="0" baseline="0" dirty="0" smtClean="0">
                          <a:ln>
                            <a:noFill/>
                          </a:ln>
                          <a:solidFill>
                            <a:schemeClr val="tx1"/>
                          </a:solidFill>
                          <a:effectLst/>
                          <a:latin typeface="Lucida Sans Unicode" pitchFamily="34" charset="0"/>
                          <a:ea typeface="MS Mincho" pitchFamily="49" charset="-128"/>
                        </a:rPr>
                        <a:t> yerine) </a:t>
                      </a:r>
                      <a:endParaRPr kumimoji="0" lang="tr-TR" altLang="tr-TR" sz="1400" b="1" i="0" u="none" strike="noStrike" cap="none" normalizeH="0" baseline="0" dirty="0" smtClean="0">
                        <a:ln>
                          <a:noFill/>
                        </a:ln>
                        <a:solidFill>
                          <a:srgbClr val="FF0000"/>
                        </a:solidFill>
                        <a:effectLst/>
                        <a:latin typeface="Lucida Sans Unicode" pitchFamily="34" charset="0"/>
                        <a:ea typeface="MS Mincho" pitchFamily="49"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FF0000"/>
                          </a:solidFill>
                          <a:effectLst/>
                          <a:latin typeface="Lucida Sans Unicode" pitchFamily="34" charset="0"/>
                          <a:cs typeface="Times New Roman" pitchFamily="18" charset="0"/>
                        </a:rPr>
                        <a:t>MERSİN GÜMRÜK MÜDÜRLÜĞÜ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extLst>
                  <a:ext uri="{0D108BD9-81ED-4DB2-BD59-A6C34878D82A}">
                    <a16:rowId xmlns:a16="http://schemas.microsoft.com/office/drawing/2014/main" val="10004"/>
                  </a:ext>
                </a:extLst>
              </a:tr>
              <a:tr h="471514">
                <a:tc gridSpan="3">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Bitki, bitkisel ürün ve diğer maddeler  </a:t>
                      </a:r>
                      <a:r>
                        <a:rPr kumimoji="0" lang="tr-TR" altLang="tr-TR" sz="1400" b="1" i="0" u="none" strike="noStrike" cap="none" normalizeH="0" baseline="0" dirty="0" smtClean="0">
                          <a:ln>
                            <a:noFill/>
                          </a:ln>
                          <a:solidFill>
                            <a:srgbClr val="FF0000"/>
                          </a:solidFill>
                          <a:effectLst/>
                          <a:latin typeface="Lucida Sans Unicode" pitchFamily="34" charset="0"/>
                        </a:rPr>
                        <a:t>İSTANBUL  </a:t>
                      </a:r>
                      <a:r>
                        <a:rPr kumimoji="0" lang="tr-TR" altLang="tr-TR" sz="1400" b="1" i="0" u="none" strike="noStrike" cap="none" normalizeH="0" baseline="0" dirty="0" smtClean="0">
                          <a:ln>
                            <a:noFill/>
                          </a:ln>
                          <a:solidFill>
                            <a:schemeClr val="tx1"/>
                          </a:solidFill>
                          <a:effectLst/>
                          <a:latin typeface="Lucida Sans Unicode" pitchFamily="34" charset="0"/>
                        </a:rPr>
                        <a:t>ve </a:t>
                      </a:r>
                      <a:r>
                        <a:rPr kumimoji="0" lang="tr-TR" altLang="tr-TR" sz="1400" b="1" i="0" u="none" strike="noStrike" cap="none" normalizeH="0" baseline="0" dirty="0" smtClean="0">
                          <a:ln>
                            <a:noFill/>
                          </a:ln>
                          <a:solidFill>
                            <a:srgbClr val="FF0000"/>
                          </a:solidFill>
                          <a:effectLst/>
                          <a:latin typeface="Lucida Sans Unicode" pitchFamily="34" charset="0"/>
                        </a:rPr>
                        <a:t>MERSİN  </a:t>
                      </a:r>
                      <a:r>
                        <a:rPr kumimoji="0" lang="tr-TR" altLang="tr-TR" sz="1400" b="1" i="0" u="none" strike="noStrike" cap="none" normalizeH="0" baseline="0" dirty="0" smtClean="0">
                          <a:ln>
                            <a:noFill/>
                          </a:ln>
                          <a:solidFill>
                            <a:schemeClr val="tx1"/>
                          </a:solidFill>
                          <a:effectLst/>
                          <a:latin typeface="Lucida Sans Unicode" pitchFamily="34" charset="0"/>
                        </a:rPr>
                        <a:t>arasında yapılan anlaşma </a:t>
                      </a:r>
                      <a:r>
                        <a:rPr kumimoji="0" lang="tr-TR" altLang="tr-TR" sz="1400" b="1" i="0" u="none" strike="noStrike" cap="none" normalizeH="0" baseline="30000" dirty="0" smtClean="0">
                          <a:ln>
                            <a:noFill/>
                          </a:ln>
                          <a:solidFill>
                            <a:schemeClr val="tx1"/>
                          </a:solidFill>
                          <a:effectLst/>
                          <a:latin typeface="Lucida Sans Unicode" pitchFamily="34" charset="0"/>
                        </a:rPr>
                        <a:t>4</a:t>
                      </a:r>
                      <a:r>
                        <a:rPr kumimoji="0" lang="tr-TR" altLang="tr-TR" sz="1400" b="1" i="0" u="none" strike="noStrike" cap="none" normalizeH="0" baseline="0" dirty="0" smtClean="0">
                          <a:ln>
                            <a:noFill/>
                          </a:ln>
                          <a:solidFill>
                            <a:schemeClr val="tx1"/>
                          </a:solidFill>
                          <a:effectLst/>
                          <a:latin typeface="Lucida Sans Unicode" pitchFamily="34" charset="0"/>
                        </a:rPr>
                        <a:t> uyarınca yukarıda bahsedilen yere (yerlere) dolaşıma çıkarılmıştır.  </a:t>
                      </a:r>
                      <a:endParaRPr kumimoji="0" lang="tr-TR" altLang="tr-TR" sz="1400" b="1"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434067">
                <a:tc gridSpan="3">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defRPr sz="16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defRPr sz="1600">
                          <a:solidFill>
                            <a:schemeClr val="tx1"/>
                          </a:solidFill>
                          <a:latin typeface="Lucida Sans Unicode"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Lucida Sans Unicode" pitchFamily="34" charset="0"/>
                        </a:rPr>
                        <a:t>Sevkiyat yukarıda listelenen yerler dışındaki yerlere,  durum resmi olarak onaylanmadıkça dolaşıma çıkarılamaz. </a:t>
                      </a:r>
                      <a:endParaRPr kumimoji="0" lang="tr-TR" altLang="tr-TR" sz="1400" b="1"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5129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80554" y="0"/>
            <a:ext cx="12727011" cy="7530353"/>
          </a:xfrm>
          <a:prstGeom prst="rect">
            <a:avLst/>
          </a:prstGeom>
        </p:spPr>
      </p:pic>
      <p:sp>
        <p:nvSpPr>
          <p:cNvPr id="2" name="Dikdörtgen 13"/>
          <p:cNvSpPr>
            <a:spLocks noChangeArrowheads="1"/>
          </p:cNvSpPr>
          <p:nvPr/>
        </p:nvSpPr>
        <p:spPr bwMode="auto">
          <a:xfrm>
            <a:off x="2256170" y="252366"/>
            <a:ext cx="8158162" cy="4016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i="0" dirty="0">
                <a:solidFill>
                  <a:schemeClr val="bg1"/>
                </a:solidFill>
                <a:latin typeface="Tahoma" panose="020B0604030504040204" pitchFamily="34" charset="0"/>
                <a:cs typeface="Arial" panose="020B0604020202020204" pitchFamily="34" charset="0"/>
              </a:rPr>
              <a:t>GİRİŞ NOKTASI İNSPEKTÖRÜ </a:t>
            </a:r>
            <a:endParaRPr lang="tr-TR" altLang="tr-TR" sz="2000" dirty="0">
              <a:solidFill>
                <a:schemeClr val="bg1"/>
              </a:solidFill>
              <a:latin typeface="Arial" panose="020B0604020202020204" pitchFamily="34" charset="0"/>
            </a:endParaRPr>
          </a:p>
        </p:txBody>
      </p:sp>
      <p:pic>
        <p:nvPicPr>
          <p:cNvPr id="5" name="Resim 4"/>
          <p:cNvPicPr>
            <a:picLocks noChangeAspect="1"/>
          </p:cNvPicPr>
          <p:nvPr/>
        </p:nvPicPr>
        <p:blipFill>
          <a:blip r:embed="rId3"/>
          <a:stretch>
            <a:fillRect/>
          </a:stretch>
        </p:blipFill>
        <p:spPr>
          <a:xfrm>
            <a:off x="380719" y="0"/>
            <a:ext cx="10170740" cy="7591425"/>
          </a:xfrm>
          <a:prstGeom prst="rect">
            <a:avLst/>
          </a:prstGeom>
        </p:spPr>
      </p:pic>
    </p:spTree>
    <p:extLst>
      <p:ext uri="{BB962C8B-B14F-4D97-AF65-F5344CB8AC3E}">
        <p14:creationId xmlns:p14="http://schemas.microsoft.com/office/powerpoint/2010/main" val="992443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90551" y="0"/>
            <a:ext cx="12775627" cy="8085546"/>
          </a:xfrm>
          <a:prstGeom prst="rect">
            <a:avLst/>
          </a:prstGeom>
        </p:spPr>
      </p:pic>
      <p:sp>
        <p:nvSpPr>
          <p:cNvPr id="2" name="Dikdörtgen 13"/>
          <p:cNvSpPr>
            <a:spLocks noChangeArrowheads="1"/>
          </p:cNvSpPr>
          <p:nvPr/>
        </p:nvSpPr>
        <p:spPr bwMode="auto">
          <a:xfrm>
            <a:off x="1374941" y="1194061"/>
            <a:ext cx="8988425" cy="7080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i="0" dirty="0">
                <a:latin typeface="+mn-lt"/>
                <a:cs typeface="Tahoma" panose="020B0604030504040204" pitchFamily="34" charset="0"/>
              </a:rPr>
              <a:t>EK-11 BİTKİ SAĞLIĞI DOLAŞIM BELGESİ DÜZENLEME</a:t>
            </a:r>
          </a:p>
          <a:p>
            <a:pPr algn="ctr" eaLnBrk="1" hangingPunct="1">
              <a:spcBef>
                <a:spcPct val="0"/>
              </a:spcBef>
              <a:buFontTx/>
              <a:buNone/>
            </a:pPr>
            <a:r>
              <a:rPr lang="tr-TR" altLang="tr-TR" sz="2000" i="0" dirty="0">
                <a:latin typeface="+mn-lt"/>
                <a:cs typeface="Tahoma" panose="020B0604030504040204" pitchFamily="34" charset="0"/>
              </a:rPr>
              <a:t>VARIŞ YERİ (ONAYLI KONTROL NOKTASI) İNSPEKTÖRÜ</a:t>
            </a:r>
          </a:p>
        </p:txBody>
      </p:sp>
      <p:sp>
        <p:nvSpPr>
          <p:cNvPr id="3" name="8 Metin kutusu"/>
          <p:cNvSpPr txBox="1">
            <a:spLocks noChangeArrowheads="1"/>
          </p:cNvSpPr>
          <p:nvPr/>
        </p:nvSpPr>
        <p:spPr bwMode="auto">
          <a:xfrm>
            <a:off x="3406588" y="2225226"/>
            <a:ext cx="6956778" cy="132343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i="0" dirty="0">
                <a:latin typeface="+mn-lt"/>
              </a:rPr>
              <a:t>VARIŞ YERİNDE KONTROL İÇİN MÜRACAAT</a:t>
            </a:r>
          </a:p>
          <a:p>
            <a:pPr eaLnBrk="1" hangingPunct="1">
              <a:spcBef>
                <a:spcPct val="0"/>
              </a:spcBef>
              <a:buFontTx/>
              <a:buNone/>
            </a:pPr>
            <a:r>
              <a:rPr lang="tr-TR" altLang="tr-TR" sz="2000" i="0" dirty="0">
                <a:latin typeface="+mn-lt"/>
              </a:rPr>
              <a:t> 1- SEVKİYAT BİLDİRİM FORMU</a:t>
            </a:r>
          </a:p>
          <a:p>
            <a:pPr eaLnBrk="1" hangingPunct="1">
              <a:spcBef>
                <a:spcPct val="0"/>
              </a:spcBef>
              <a:buFontTx/>
              <a:buNone/>
            </a:pPr>
            <a:r>
              <a:rPr lang="tr-TR" altLang="tr-TR" sz="2000" i="0" dirty="0">
                <a:latin typeface="+mn-lt"/>
              </a:rPr>
              <a:t> 2- BİTKİ SAĞLIĞI DOLAŞIM BELGESİ</a:t>
            </a:r>
          </a:p>
          <a:p>
            <a:pPr eaLnBrk="1" hangingPunct="1">
              <a:spcBef>
                <a:spcPct val="0"/>
              </a:spcBef>
              <a:buFontTx/>
              <a:buNone/>
            </a:pPr>
            <a:r>
              <a:rPr lang="tr-TR" altLang="tr-TR" sz="2000" i="0" dirty="0">
                <a:latin typeface="+mn-lt"/>
              </a:rPr>
              <a:t> 3- İTHALAT MÜRACAAT DİLEKÇESİ VE </a:t>
            </a:r>
            <a:r>
              <a:rPr lang="tr-TR" altLang="tr-TR" sz="2000" i="0" dirty="0" smtClean="0">
                <a:latin typeface="+mn-lt"/>
              </a:rPr>
              <a:t>EKLERİ</a:t>
            </a:r>
          </a:p>
        </p:txBody>
      </p:sp>
      <p:sp>
        <p:nvSpPr>
          <p:cNvPr id="5" name="Dikdörtgen 14"/>
          <p:cNvSpPr>
            <a:spLocks noChangeArrowheads="1"/>
          </p:cNvSpPr>
          <p:nvPr/>
        </p:nvSpPr>
        <p:spPr bwMode="auto">
          <a:xfrm>
            <a:off x="1264024" y="3742627"/>
            <a:ext cx="10712823" cy="70788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b="1" i="0" dirty="0">
                <a:latin typeface="+mn-lt"/>
              </a:rPr>
              <a:t>Not: Beyan Kontrolü; Belge kontrolü ile birlikte yapılan bir uygulama olduğundan varış noktasındaki </a:t>
            </a:r>
            <a:r>
              <a:rPr lang="tr-TR" altLang="tr-TR" sz="2000" b="1" i="0" dirty="0" err="1">
                <a:latin typeface="+mn-lt"/>
              </a:rPr>
              <a:t>İnspektör</a:t>
            </a:r>
            <a:r>
              <a:rPr lang="tr-TR" altLang="tr-TR" sz="2000" b="1" i="0" dirty="0">
                <a:latin typeface="+mn-lt"/>
              </a:rPr>
              <a:t> tarafından Belge, Beyan ve Bitki Sağlığı Kontrolleri yapılır. = RESMİ KONTROL</a:t>
            </a:r>
          </a:p>
        </p:txBody>
      </p:sp>
      <p:sp>
        <p:nvSpPr>
          <p:cNvPr id="6" name="Metin kutusu 5"/>
          <p:cNvSpPr txBox="1"/>
          <p:nvPr/>
        </p:nvSpPr>
        <p:spPr>
          <a:xfrm>
            <a:off x="71718" y="5118847"/>
            <a:ext cx="12251145" cy="307777"/>
          </a:xfrm>
          <a:prstGeom prst="rect">
            <a:avLst/>
          </a:prstGeom>
          <a:noFill/>
        </p:spPr>
        <p:txBody>
          <a:bodyPr wrap="square" rtlCol="0">
            <a:spAutoFit/>
          </a:bodyPr>
          <a:lstStyle/>
          <a:p>
            <a:pPr algn="ctr"/>
            <a:r>
              <a:rPr lang="tr-TR" sz="1400" dirty="0" smtClean="0"/>
              <a:t>İTHALATTA VE DOLAŞIMDA BİTKİ PASAPORTU SİSTEMİ VE OPERATÖRLERİN KAYIT ALTINA ALINMASI HAKKINDA YÖNETMELİK HÜKÜMLERİ SAKLIDIR. </a:t>
            </a:r>
            <a:endParaRPr lang="tr-TR" sz="1400" dirty="0"/>
          </a:p>
        </p:txBody>
      </p:sp>
    </p:spTree>
    <p:extLst>
      <p:ext uri="{BB962C8B-B14F-4D97-AF65-F5344CB8AC3E}">
        <p14:creationId xmlns:p14="http://schemas.microsoft.com/office/powerpoint/2010/main" val="3241573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9345" y="0"/>
            <a:ext cx="12748216" cy="7566212"/>
          </a:xfrm>
          <a:prstGeom prst="rect">
            <a:avLst/>
          </a:prstGeom>
        </p:spPr>
      </p:pic>
      <p:sp>
        <p:nvSpPr>
          <p:cNvPr id="2" name="Dikdörtgen 13"/>
          <p:cNvSpPr>
            <a:spLocks noChangeArrowheads="1"/>
          </p:cNvSpPr>
          <p:nvPr/>
        </p:nvSpPr>
        <p:spPr bwMode="auto">
          <a:xfrm>
            <a:off x="1954306" y="702742"/>
            <a:ext cx="8477299" cy="7080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i="0" dirty="0">
                <a:solidFill>
                  <a:schemeClr val="bg1"/>
                </a:solidFill>
                <a:latin typeface="+mn-lt"/>
                <a:cs typeface="Tahoma" panose="020B0604030504040204" pitchFamily="34" charset="0"/>
              </a:rPr>
              <a:t>EK-11 BİTKİ SAĞLIĞI DOLAŞIM BELGESİ DÜZENLEME</a:t>
            </a:r>
          </a:p>
          <a:p>
            <a:pPr algn="ctr" eaLnBrk="1" hangingPunct="1">
              <a:spcBef>
                <a:spcPct val="0"/>
              </a:spcBef>
              <a:buFontTx/>
              <a:buNone/>
            </a:pPr>
            <a:r>
              <a:rPr lang="tr-TR" altLang="tr-TR" sz="2000" b="1" i="0" dirty="0">
                <a:solidFill>
                  <a:schemeClr val="bg1"/>
                </a:solidFill>
                <a:latin typeface="+mn-lt"/>
                <a:cs typeface="Tahoma" panose="020B0604030504040204" pitchFamily="34" charset="0"/>
              </a:rPr>
              <a:t>VARIŞ YERİ (ONAYLI KONTROL NOKTASI) İNSPEKTÖRÜ</a:t>
            </a:r>
          </a:p>
        </p:txBody>
      </p:sp>
      <p:graphicFrame>
        <p:nvGraphicFramePr>
          <p:cNvPr id="3" name="Tablo 2"/>
          <p:cNvGraphicFramePr>
            <a:graphicFrameLocks noGrp="1"/>
          </p:cNvGraphicFramePr>
          <p:nvPr>
            <p:extLst>
              <p:ext uri="{D42A27DB-BD31-4B8C-83A1-F6EECF244321}">
                <p14:modId xmlns:p14="http://schemas.microsoft.com/office/powerpoint/2010/main" val="2667628927"/>
              </p:ext>
            </p:extLst>
          </p:nvPr>
        </p:nvGraphicFramePr>
        <p:xfrm>
          <a:off x="1228299" y="1577787"/>
          <a:ext cx="10527016" cy="5517605"/>
        </p:xfrm>
        <a:graphic>
          <a:graphicData uri="http://schemas.openxmlformats.org/drawingml/2006/table">
            <a:tbl>
              <a:tblPr firstRow="1" firstCol="1" lastRow="1" lastCol="1" bandRow="1" bandCol="1">
                <a:tableStyleId>{5C22544A-7EE6-4342-B048-85BDC9FD1C3A}</a:tableStyleId>
              </a:tblPr>
              <a:tblGrid>
                <a:gridCol w="3522837">
                  <a:extLst>
                    <a:ext uri="{9D8B030D-6E8A-4147-A177-3AD203B41FA5}">
                      <a16:colId xmlns:a16="http://schemas.microsoft.com/office/drawing/2014/main" val="20000"/>
                    </a:ext>
                  </a:extLst>
                </a:gridCol>
                <a:gridCol w="3523358">
                  <a:extLst>
                    <a:ext uri="{9D8B030D-6E8A-4147-A177-3AD203B41FA5}">
                      <a16:colId xmlns:a16="http://schemas.microsoft.com/office/drawing/2014/main" val="20001"/>
                    </a:ext>
                  </a:extLst>
                </a:gridCol>
                <a:gridCol w="3480821">
                  <a:extLst>
                    <a:ext uri="{9D8B030D-6E8A-4147-A177-3AD203B41FA5}">
                      <a16:colId xmlns:a16="http://schemas.microsoft.com/office/drawing/2014/main" val="20002"/>
                    </a:ext>
                  </a:extLst>
                </a:gridCol>
              </a:tblGrid>
              <a:tr h="418848">
                <a:tc gridSpan="3">
                  <a:txBody>
                    <a:bodyPr/>
                    <a:lstStyle/>
                    <a:p>
                      <a:pPr>
                        <a:lnSpc>
                          <a:spcPct val="115000"/>
                        </a:lnSpc>
                        <a:spcAft>
                          <a:spcPts val="0"/>
                        </a:spcAft>
                      </a:pPr>
                      <a:r>
                        <a:rPr lang="tr-TR" sz="1400" dirty="0">
                          <a:solidFill>
                            <a:schemeClr val="tx1"/>
                          </a:solidFill>
                          <a:effectLst/>
                        </a:rPr>
                        <a:t>Sevkiyat yukarıda listelenen yerler dışındaki yerlere,  durum resmi olarak onaylanmadıkça dolaşıma çıkarılamaz. </a:t>
                      </a:r>
                      <a:endParaRPr lang="tr-TR" sz="1400" dirty="0">
                        <a:solidFill>
                          <a:schemeClr val="tx1"/>
                        </a:solidFill>
                        <a:effectLst/>
                        <a:latin typeface="Times New Roman"/>
                        <a:ea typeface="Times New Roman"/>
                      </a:endParaRPr>
                    </a:p>
                  </a:txBody>
                  <a:tcPr marL="68577" marR="68577" marT="0" marB="0">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3007">
                <a:tc>
                  <a:txBody>
                    <a:bodyPr/>
                    <a:lstStyle/>
                    <a:p>
                      <a:pPr>
                        <a:lnSpc>
                          <a:spcPct val="115000"/>
                        </a:lnSpc>
                        <a:spcAft>
                          <a:spcPts val="0"/>
                        </a:spcAft>
                      </a:pPr>
                      <a:r>
                        <a:rPr lang="tr-TR" sz="1600" b="1" dirty="0">
                          <a:solidFill>
                            <a:schemeClr val="tx1"/>
                          </a:solidFill>
                          <a:effectLst/>
                        </a:rPr>
                        <a:t>7. Belge Kontrolü         </a:t>
                      </a:r>
                      <a:r>
                        <a:rPr lang="tr-TR" sz="1600" b="1" dirty="0" smtClean="0">
                          <a:solidFill>
                            <a:schemeClr val="tx1"/>
                          </a:solidFill>
                          <a:effectLst/>
                        </a:rPr>
                        <a:t>       </a:t>
                      </a:r>
                      <a:endParaRPr lang="tr-TR" sz="1600" b="1"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600" b="1" dirty="0">
                          <a:solidFill>
                            <a:schemeClr val="tx1"/>
                          </a:solidFill>
                          <a:effectLst/>
                        </a:rPr>
                        <a:t>8. Beyan </a:t>
                      </a:r>
                      <a:r>
                        <a:rPr lang="tr-TR" sz="1600" b="1" dirty="0" smtClean="0">
                          <a:solidFill>
                            <a:schemeClr val="tx1"/>
                          </a:solidFill>
                          <a:effectLst/>
                        </a:rPr>
                        <a:t> Kontrolü                    </a:t>
                      </a:r>
                      <a:endParaRPr lang="tr-TR" sz="1600" b="1"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600" b="1" dirty="0" smtClean="0">
                          <a:solidFill>
                            <a:schemeClr val="tx1"/>
                          </a:solidFill>
                          <a:effectLst/>
                        </a:rPr>
                        <a:t>9.Bitki </a:t>
                      </a:r>
                      <a:r>
                        <a:rPr lang="tr-TR" sz="1600" b="1" dirty="0">
                          <a:solidFill>
                            <a:schemeClr val="tx1"/>
                          </a:solidFill>
                          <a:effectLst/>
                        </a:rPr>
                        <a:t>Sağlık </a:t>
                      </a:r>
                      <a:r>
                        <a:rPr lang="tr-TR" sz="1600" b="1" dirty="0" smtClean="0">
                          <a:solidFill>
                            <a:schemeClr val="tx1"/>
                          </a:solidFill>
                          <a:effectLst/>
                        </a:rPr>
                        <a:t> kontrolü                              </a:t>
                      </a:r>
                      <a:endParaRPr lang="tr-TR" sz="1600" b="1"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8242">
                <a:tc>
                  <a:txBody>
                    <a:bodyPr/>
                    <a:lstStyle/>
                    <a:p>
                      <a:pPr>
                        <a:lnSpc>
                          <a:spcPct val="115000"/>
                        </a:lnSpc>
                        <a:spcAft>
                          <a:spcPts val="0"/>
                        </a:spcAft>
                      </a:pPr>
                      <a:r>
                        <a:rPr lang="tr-TR" sz="1400" dirty="0" smtClean="0">
                          <a:solidFill>
                            <a:schemeClr val="tx1"/>
                          </a:solidFill>
                          <a:effectLst/>
                        </a:rPr>
                        <a:t>Yer/tarih: İSTANBUL</a:t>
                      </a:r>
                      <a:r>
                        <a:rPr lang="tr-TR" sz="1400" baseline="0" dirty="0" smtClean="0">
                          <a:solidFill>
                            <a:schemeClr val="tx1"/>
                          </a:solidFill>
                          <a:effectLst/>
                        </a:rPr>
                        <a:t> </a:t>
                      </a:r>
                      <a:r>
                        <a:rPr lang="tr-TR" sz="1400" baseline="0" dirty="0" smtClean="0">
                          <a:solidFill>
                            <a:srgbClr val="FF0000"/>
                          </a:solidFill>
                          <a:effectLst/>
                        </a:rPr>
                        <a:t>/ 30.11.2023</a:t>
                      </a:r>
                      <a:endParaRPr lang="tr-TR" sz="1400" dirty="0">
                        <a:solidFill>
                          <a:srgbClr val="FF0000"/>
                        </a:solidFill>
                        <a:effectLst/>
                      </a:endParaRPr>
                    </a:p>
                    <a:p>
                      <a:pPr>
                        <a:lnSpc>
                          <a:spcPct val="115000"/>
                        </a:lnSpc>
                        <a:spcAft>
                          <a:spcPts val="0"/>
                        </a:spcAft>
                      </a:pPr>
                      <a:r>
                        <a:rPr lang="tr-TR" sz="1400" dirty="0">
                          <a:solidFill>
                            <a:schemeClr val="tx1"/>
                          </a:solidFill>
                          <a:effectLst/>
                        </a:rPr>
                        <a:t>İsim: </a:t>
                      </a:r>
                      <a:r>
                        <a:rPr lang="tr-TR" sz="1400" dirty="0" smtClean="0">
                          <a:solidFill>
                            <a:schemeClr val="accent2"/>
                          </a:solidFill>
                          <a:effectLst/>
                        </a:rPr>
                        <a:t>DİLEK ERYÜCEL UÇAR</a:t>
                      </a:r>
                      <a:endParaRPr lang="tr-TR" sz="1400" dirty="0">
                        <a:solidFill>
                          <a:schemeClr val="accent2"/>
                        </a:solidFill>
                        <a:effectLst/>
                      </a:endParaRPr>
                    </a:p>
                    <a:p>
                      <a:pPr>
                        <a:lnSpc>
                          <a:spcPct val="115000"/>
                        </a:lnSpc>
                        <a:spcAft>
                          <a:spcPts val="0"/>
                        </a:spcAft>
                      </a:pPr>
                      <a:r>
                        <a:rPr lang="tr-TR" sz="1400" dirty="0">
                          <a:solidFill>
                            <a:schemeClr val="tx1"/>
                          </a:solidFill>
                          <a:effectLst/>
                        </a:rPr>
                        <a:t>Kaşe/imza:</a:t>
                      </a:r>
                      <a:endParaRPr lang="tr-TR" sz="1400"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b="1" dirty="0" smtClean="0">
                          <a:solidFill>
                            <a:schemeClr val="tx1"/>
                          </a:solidFill>
                          <a:effectLst/>
                        </a:rPr>
                        <a:t>Yer/tarih: </a:t>
                      </a:r>
                      <a:r>
                        <a:rPr lang="tr-TR" sz="1400" b="0" dirty="0" smtClean="0">
                          <a:solidFill>
                            <a:schemeClr val="tx1"/>
                          </a:solidFill>
                          <a:effectLst/>
                        </a:rPr>
                        <a:t>İSTANBUL</a:t>
                      </a:r>
                      <a:r>
                        <a:rPr lang="tr-TR" sz="1400" b="0" baseline="0" dirty="0" smtClean="0">
                          <a:solidFill>
                            <a:schemeClr val="tx1"/>
                          </a:solidFill>
                          <a:effectLst/>
                        </a:rPr>
                        <a:t> / 30.11.2023</a:t>
                      </a:r>
                      <a:endParaRPr lang="tr-TR" sz="1400" b="1" dirty="0">
                        <a:solidFill>
                          <a:schemeClr val="tx1"/>
                        </a:solidFill>
                        <a:effectLst/>
                      </a:endParaRPr>
                    </a:p>
                    <a:p>
                      <a:pPr>
                        <a:lnSpc>
                          <a:spcPct val="115000"/>
                        </a:lnSpc>
                        <a:spcAft>
                          <a:spcPts val="0"/>
                        </a:spcAft>
                      </a:pPr>
                      <a:r>
                        <a:rPr lang="tr-TR" sz="1400" b="1" dirty="0">
                          <a:solidFill>
                            <a:schemeClr val="tx1"/>
                          </a:solidFill>
                          <a:effectLst/>
                        </a:rPr>
                        <a:t>İsim: </a:t>
                      </a:r>
                      <a:r>
                        <a:rPr lang="tr-TR" sz="1400" b="1" dirty="0" smtClean="0">
                          <a:solidFill>
                            <a:schemeClr val="accent2"/>
                          </a:solidFill>
                          <a:effectLst/>
                        </a:rPr>
                        <a:t>DİLEK</a:t>
                      </a:r>
                      <a:r>
                        <a:rPr lang="tr-TR" sz="1400" b="1" baseline="0" dirty="0" smtClean="0">
                          <a:solidFill>
                            <a:schemeClr val="accent2"/>
                          </a:solidFill>
                          <a:effectLst/>
                        </a:rPr>
                        <a:t> ERYÜCEL UÇAR</a:t>
                      </a:r>
                      <a:endParaRPr lang="tr-TR" sz="1400" b="1" dirty="0">
                        <a:solidFill>
                          <a:schemeClr val="accent2"/>
                        </a:solidFill>
                        <a:effectLst/>
                      </a:endParaRPr>
                    </a:p>
                    <a:p>
                      <a:pPr>
                        <a:lnSpc>
                          <a:spcPct val="115000"/>
                        </a:lnSpc>
                        <a:spcAft>
                          <a:spcPts val="0"/>
                        </a:spcAft>
                      </a:pPr>
                      <a:r>
                        <a:rPr lang="tr-TR" sz="1400" b="1" dirty="0">
                          <a:solidFill>
                            <a:schemeClr val="tx1"/>
                          </a:solidFill>
                          <a:effectLst/>
                        </a:rPr>
                        <a:t>Kaşe/imza:</a:t>
                      </a:r>
                      <a:endParaRPr lang="tr-TR" sz="1400" b="1"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dirty="0" smtClean="0">
                          <a:solidFill>
                            <a:schemeClr val="tx1"/>
                          </a:solidFill>
                          <a:effectLst/>
                        </a:rPr>
                        <a:t>Yer/tarih: İSTANBUL</a:t>
                      </a:r>
                      <a:r>
                        <a:rPr lang="tr-TR" sz="1400" baseline="0" dirty="0" smtClean="0">
                          <a:solidFill>
                            <a:schemeClr val="tx1"/>
                          </a:solidFill>
                          <a:effectLst/>
                        </a:rPr>
                        <a:t> / 30.11.2023</a:t>
                      </a:r>
                      <a:endParaRPr lang="tr-TR" sz="1400" dirty="0">
                        <a:solidFill>
                          <a:srgbClr val="FF0000"/>
                        </a:solidFill>
                        <a:effectLst/>
                      </a:endParaRPr>
                    </a:p>
                    <a:p>
                      <a:pPr>
                        <a:lnSpc>
                          <a:spcPct val="115000"/>
                        </a:lnSpc>
                        <a:spcAft>
                          <a:spcPts val="0"/>
                        </a:spcAft>
                      </a:pPr>
                      <a:r>
                        <a:rPr lang="tr-TR" sz="1400" dirty="0">
                          <a:solidFill>
                            <a:schemeClr val="tx1"/>
                          </a:solidFill>
                          <a:effectLst/>
                        </a:rPr>
                        <a:t>İsim: </a:t>
                      </a:r>
                      <a:r>
                        <a:rPr lang="tr-TR" sz="1400" dirty="0" smtClean="0">
                          <a:solidFill>
                            <a:schemeClr val="accent2"/>
                          </a:solidFill>
                          <a:effectLst/>
                        </a:rPr>
                        <a:t>DİLEK</a:t>
                      </a:r>
                      <a:r>
                        <a:rPr lang="tr-TR" sz="1400" baseline="0" dirty="0" smtClean="0">
                          <a:solidFill>
                            <a:schemeClr val="accent2"/>
                          </a:solidFill>
                          <a:effectLst/>
                        </a:rPr>
                        <a:t> ERYÜCEL UÇAR</a:t>
                      </a:r>
                      <a:endParaRPr lang="tr-TR" sz="1400" dirty="0">
                        <a:solidFill>
                          <a:schemeClr val="accent2"/>
                        </a:solidFill>
                        <a:effectLst/>
                      </a:endParaRPr>
                    </a:p>
                    <a:p>
                      <a:pPr>
                        <a:lnSpc>
                          <a:spcPct val="115000"/>
                        </a:lnSpc>
                        <a:spcAft>
                          <a:spcPts val="0"/>
                        </a:spcAft>
                      </a:pPr>
                      <a:r>
                        <a:rPr lang="tr-TR" sz="1400" dirty="0">
                          <a:solidFill>
                            <a:schemeClr val="tx1"/>
                          </a:solidFill>
                          <a:effectLst/>
                        </a:rPr>
                        <a:t>Kaşe/imza:</a:t>
                      </a:r>
                      <a:endParaRPr lang="tr-TR" sz="1400"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37508">
                <a:tc gridSpan="3">
                  <a:txBody>
                    <a:bodyPr/>
                    <a:lstStyle/>
                    <a:p>
                      <a:pPr>
                        <a:lnSpc>
                          <a:spcPct val="115000"/>
                        </a:lnSpc>
                        <a:spcAft>
                          <a:spcPts val="0"/>
                        </a:spcAft>
                      </a:pPr>
                      <a:r>
                        <a:rPr lang="tr-TR" sz="1600" dirty="0">
                          <a:solidFill>
                            <a:schemeClr val="tx1"/>
                          </a:solidFill>
                          <a:effectLst/>
                        </a:rPr>
                        <a:t>10. Karar </a:t>
                      </a:r>
                    </a:p>
                    <a:p>
                      <a:pPr>
                        <a:lnSpc>
                          <a:spcPct val="115000"/>
                        </a:lnSpc>
                        <a:spcAft>
                          <a:spcPts val="0"/>
                        </a:spcAft>
                      </a:pPr>
                      <a:r>
                        <a:rPr lang="tr-TR" sz="1600" baseline="0" dirty="0" smtClean="0">
                          <a:solidFill>
                            <a:schemeClr val="tx1"/>
                          </a:solidFill>
                          <a:effectLst/>
                        </a:rPr>
                        <a:t>       </a:t>
                      </a:r>
                      <a:r>
                        <a:rPr lang="tr-TR" sz="1600" dirty="0" smtClean="0">
                          <a:solidFill>
                            <a:schemeClr val="tx1"/>
                          </a:solidFill>
                          <a:effectLst/>
                        </a:rPr>
                        <a:t>Girişine </a:t>
                      </a:r>
                      <a:r>
                        <a:rPr lang="tr-TR" sz="1600" dirty="0">
                          <a:solidFill>
                            <a:schemeClr val="tx1"/>
                          </a:solidFill>
                          <a:effectLst/>
                        </a:rPr>
                        <a:t>izin verme      </a:t>
                      </a:r>
                      <a:r>
                        <a:rPr lang="tr-TR" sz="1600" dirty="0" smtClean="0">
                          <a:solidFill>
                            <a:schemeClr val="tx1"/>
                          </a:solidFill>
                          <a:effectLst/>
                        </a:rPr>
                        <a:t>   </a:t>
                      </a:r>
                    </a:p>
                    <a:p>
                      <a:pPr>
                        <a:lnSpc>
                          <a:spcPct val="115000"/>
                        </a:lnSpc>
                        <a:spcAft>
                          <a:spcPts val="0"/>
                        </a:spcAft>
                      </a:pPr>
                      <a:r>
                        <a:rPr lang="tr-TR" sz="1600" dirty="0" smtClean="0">
                          <a:solidFill>
                            <a:schemeClr val="tx1"/>
                          </a:solidFill>
                          <a:effectLst/>
                        </a:rPr>
                        <a:t>                                         Yer/tarih</a:t>
                      </a:r>
                      <a:r>
                        <a:rPr lang="tr-TR" sz="1600" baseline="0" dirty="0" smtClean="0">
                          <a:solidFill>
                            <a:schemeClr val="tx1"/>
                          </a:solidFill>
                          <a:effectLst/>
                        </a:rPr>
                        <a:t>: İSTANBUL 30/11/2023</a:t>
                      </a:r>
                      <a:endParaRPr lang="tr-TR" sz="1600" dirty="0">
                        <a:solidFill>
                          <a:srgbClr val="FF0000"/>
                        </a:solidFill>
                        <a:effectLst/>
                      </a:endParaRPr>
                    </a:p>
                    <a:p>
                      <a:pPr>
                        <a:lnSpc>
                          <a:spcPct val="115000"/>
                        </a:lnSpc>
                        <a:spcAft>
                          <a:spcPts val="0"/>
                        </a:spcAft>
                      </a:pPr>
                      <a:r>
                        <a:rPr lang="tr-TR" sz="1600" dirty="0">
                          <a:solidFill>
                            <a:schemeClr val="tx1"/>
                          </a:solidFill>
                          <a:effectLst/>
                        </a:rPr>
                        <a:t>                                          İsim: </a:t>
                      </a:r>
                      <a:r>
                        <a:rPr lang="tr-TR" sz="1600" dirty="0" smtClean="0">
                          <a:solidFill>
                            <a:srgbClr val="FF0000"/>
                          </a:solidFill>
                          <a:effectLst/>
                        </a:rPr>
                        <a:t>DİLEK</a:t>
                      </a:r>
                      <a:r>
                        <a:rPr lang="tr-TR" sz="1600" baseline="0" dirty="0" smtClean="0">
                          <a:solidFill>
                            <a:srgbClr val="FF0000"/>
                          </a:solidFill>
                          <a:effectLst/>
                        </a:rPr>
                        <a:t> ERYÜCEL UÇAR</a:t>
                      </a:r>
                      <a:endParaRPr lang="tr-TR" sz="1600" dirty="0" smtClean="0">
                        <a:solidFill>
                          <a:srgbClr val="FF0000"/>
                        </a:solidFill>
                        <a:effectLst/>
                      </a:endParaRPr>
                    </a:p>
                    <a:p>
                      <a:pPr>
                        <a:lnSpc>
                          <a:spcPct val="115000"/>
                        </a:lnSpc>
                        <a:spcAft>
                          <a:spcPts val="0"/>
                        </a:spcAft>
                      </a:pPr>
                      <a:r>
                        <a:rPr lang="tr-TR" sz="1600" dirty="0" smtClean="0">
                          <a:solidFill>
                            <a:schemeClr val="tx1"/>
                          </a:solidFill>
                          <a:effectLst/>
                        </a:rPr>
                        <a:t>                                          Kaşe/imza:</a:t>
                      </a:r>
                    </a:p>
                    <a:p>
                      <a:pPr>
                        <a:lnSpc>
                          <a:spcPct val="115000"/>
                        </a:lnSpc>
                        <a:spcAft>
                          <a:spcPts val="0"/>
                        </a:spcAft>
                      </a:pPr>
                      <a:r>
                        <a:rPr lang="tr-TR" sz="1600" dirty="0" smtClean="0">
                          <a:solidFill>
                            <a:schemeClr val="tx1"/>
                          </a:solidFill>
                          <a:effectLst/>
                        </a:rPr>
                        <a:t>Uygun olduğu durumda TR Bitki Pasaportu (seri ya da parti ya da hafta) numarasını belirtiniz:</a:t>
                      </a:r>
                      <a:r>
                        <a:rPr lang="tr-TR" sz="1600" baseline="0" dirty="0" smtClean="0">
                          <a:solidFill>
                            <a:schemeClr val="tx1"/>
                          </a:solidFill>
                          <a:effectLst/>
                        </a:rPr>
                        <a:t> </a:t>
                      </a:r>
                      <a:r>
                        <a:rPr lang="tr-TR" sz="1800" baseline="0" dirty="0" smtClean="0">
                          <a:solidFill>
                            <a:srgbClr val="FF0000"/>
                          </a:solidFill>
                          <a:effectLst/>
                        </a:rPr>
                        <a:t>TR-34-8117-3-00304</a:t>
                      </a:r>
                      <a:endParaRPr lang="tr-TR" sz="1800" dirty="0" smtClean="0">
                        <a:solidFill>
                          <a:srgbClr val="FF0000"/>
                        </a:solidFill>
                        <a:effectLst/>
                      </a:endParaRPr>
                    </a:p>
                    <a:p>
                      <a:pPr>
                        <a:lnSpc>
                          <a:spcPct val="115000"/>
                        </a:lnSpc>
                        <a:spcAft>
                          <a:spcPts val="0"/>
                        </a:spcAft>
                      </a:pPr>
                      <a:r>
                        <a:rPr lang="tr-TR" sz="1600" baseline="0" dirty="0" smtClean="0">
                          <a:solidFill>
                            <a:schemeClr val="tx1"/>
                          </a:solidFill>
                          <a:effectLst/>
                        </a:rPr>
                        <a:t>  </a:t>
                      </a:r>
                      <a:r>
                        <a:rPr lang="tr-TR" sz="1600" dirty="0" smtClean="0">
                          <a:solidFill>
                            <a:schemeClr val="tx1"/>
                          </a:solidFill>
                          <a:effectLst/>
                        </a:rPr>
                        <a:t>     Resmi </a:t>
                      </a:r>
                      <a:r>
                        <a:rPr lang="tr-TR" sz="1600" dirty="0">
                          <a:solidFill>
                            <a:schemeClr val="tx1"/>
                          </a:solidFill>
                          <a:effectLst/>
                        </a:rPr>
                        <a:t>önlem       </a:t>
                      </a:r>
                    </a:p>
                    <a:p>
                      <a:pPr>
                        <a:lnSpc>
                          <a:spcPct val="115000"/>
                        </a:lnSpc>
                        <a:spcAft>
                          <a:spcPts val="0"/>
                        </a:spcAft>
                      </a:pPr>
                      <a:r>
                        <a:rPr lang="tr-TR" sz="1600" dirty="0">
                          <a:solidFill>
                            <a:schemeClr val="tx1"/>
                          </a:solidFill>
                          <a:effectLst/>
                        </a:rPr>
                        <a:t>       </a:t>
                      </a:r>
                      <a:r>
                        <a:rPr lang="tr-TR" sz="1600" dirty="0" smtClean="0">
                          <a:solidFill>
                            <a:schemeClr val="tx1"/>
                          </a:solidFill>
                          <a:effectLst/>
                        </a:rPr>
                        <a:t>Girişin </a:t>
                      </a:r>
                      <a:r>
                        <a:rPr lang="tr-TR" sz="1600" dirty="0">
                          <a:solidFill>
                            <a:schemeClr val="tx1"/>
                          </a:solidFill>
                          <a:effectLst/>
                        </a:rPr>
                        <a:t>reddi    </a:t>
                      </a:r>
                      <a:r>
                        <a:rPr lang="tr-TR" sz="1600" dirty="0" smtClean="0">
                          <a:solidFill>
                            <a:schemeClr val="tx1"/>
                          </a:solidFill>
                          <a:effectLst/>
                        </a:rPr>
                        <a:t>                                                               İmha     </a:t>
                      </a:r>
                      <a:endParaRPr lang="tr-TR" sz="1600" dirty="0">
                        <a:solidFill>
                          <a:schemeClr val="tx1"/>
                        </a:solidFill>
                        <a:effectLst/>
                      </a:endParaRPr>
                    </a:p>
                    <a:p>
                      <a:pPr>
                        <a:lnSpc>
                          <a:spcPct val="115000"/>
                        </a:lnSpc>
                        <a:spcAft>
                          <a:spcPts val="0"/>
                        </a:spcAft>
                      </a:pPr>
                      <a:r>
                        <a:rPr lang="tr-TR" sz="1600" dirty="0">
                          <a:solidFill>
                            <a:schemeClr val="tx1"/>
                          </a:solidFill>
                          <a:effectLst/>
                        </a:rPr>
                        <a:t>       </a:t>
                      </a:r>
                      <a:r>
                        <a:rPr lang="tr-TR" sz="1600" dirty="0" smtClean="0">
                          <a:solidFill>
                            <a:schemeClr val="tx1"/>
                          </a:solidFill>
                          <a:effectLst/>
                        </a:rPr>
                        <a:t>Dolaşımı                                                                        Karantina </a:t>
                      </a:r>
                      <a:r>
                        <a:rPr lang="tr-TR" sz="1600" dirty="0">
                          <a:solidFill>
                            <a:schemeClr val="tx1"/>
                          </a:solidFill>
                          <a:effectLst/>
                        </a:rPr>
                        <a:t>Süresi</a:t>
                      </a:r>
                    </a:p>
                    <a:p>
                      <a:pPr>
                        <a:lnSpc>
                          <a:spcPct val="115000"/>
                        </a:lnSpc>
                        <a:spcAft>
                          <a:spcPts val="0"/>
                        </a:spcAft>
                      </a:pPr>
                      <a:r>
                        <a:rPr lang="tr-TR" sz="1600" dirty="0">
                          <a:solidFill>
                            <a:schemeClr val="tx1"/>
                          </a:solidFill>
                          <a:effectLst/>
                        </a:rPr>
                        <a:t>       </a:t>
                      </a:r>
                      <a:r>
                        <a:rPr lang="tr-TR" sz="1600" dirty="0" smtClean="0">
                          <a:solidFill>
                            <a:schemeClr val="tx1"/>
                          </a:solidFill>
                          <a:effectLst/>
                        </a:rPr>
                        <a:t>⁫</a:t>
                      </a:r>
                      <a:r>
                        <a:rPr lang="tr-TR" sz="1600" dirty="0" err="1" smtClean="0">
                          <a:solidFill>
                            <a:schemeClr val="tx1"/>
                          </a:solidFill>
                          <a:effectLst/>
                        </a:rPr>
                        <a:t>Enfekte</a:t>
                      </a:r>
                      <a:r>
                        <a:rPr lang="tr-TR" sz="1600" dirty="0" smtClean="0">
                          <a:solidFill>
                            <a:schemeClr val="tx1"/>
                          </a:solidFill>
                          <a:effectLst/>
                        </a:rPr>
                        <a:t> </a:t>
                      </a:r>
                      <a:r>
                        <a:rPr lang="tr-TR" sz="1600" dirty="0">
                          <a:solidFill>
                            <a:schemeClr val="tx1"/>
                          </a:solidFill>
                          <a:effectLst/>
                        </a:rPr>
                        <a:t>ya da bulaşık ürünün </a:t>
                      </a:r>
                      <a:r>
                        <a:rPr lang="tr-TR" sz="1600" dirty="0" smtClean="0">
                          <a:solidFill>
                            <a:schemeClr val="tx1"/>
                          </a:solidFill>
                          <a:effectLst/>
                        </a:rPr>
                        <a:t>ayrılması                           Uygun Muamele</a:t>
                      </a:r>
                    </a:p>
                    <a:p>
                      <a:pPr>
                        <a:lnSpc>
                          <a:spcPct val="115000"/>
                        </a:lnSpc>
                        <a:spcAft>
                          <a:spcPts val="0"/>
                        </a:spcAft>
                      </a:pPr>
                      <a:endParaRPr lang="tr-TR" sz="1600" dirty="0" smtClean="0">
                        <a:solidFill>
                          <a:schemeClr val="tx1"/>
                        </a:solidFill>
                        <a:effectLst/>
                      </a:endParaRPr>
                    </a:p>
                    <a:p>
                      <a:pPr>
                        <a:lnSpc>
                          <a:spcPct val="115000"/>
                        </a:lnSpc>
                        <a:spcAft>
                          <a:spcPts val="0"/>
                        </a:spcAft>
                      </a:pPr>
                      <a:r>
                        <a:rPr lang="tr-TR" sz="1600" dirty="0" smtClean="0">
                          <a:solidFill>
                            <a:schemeClr val="tx1"/>
                          </a:solidFill>
                          <a:effectLst/>
                        </a:rPr>
                        <a:t>    </a:t>
                      </a:r>
                      <a:r>
                        <a:rPr lang="tr-TR" sz="1600" dirty="0" smtClean="0">
                          <a:solidFill>
                            <a:schemeClr val="tx1"/>
                          </a:solidFill>
                          <a:effectLst/>
                          <a:hlinkClick r:id="rId3" action="ppaction://hlinkfile"/>
                        </a:rPr>
                        <a:t>Açıklama…</a:t>
                      </a:r>
                      <a:r>
                        <a:rPr lang="tr-TR" sz="1600" dirty="0" smtClean="0">
                          <a:solidFill>
                            <a:schemeClr val="tx1"/>
                          </a:solidFill>
                          <a:effectLst/>
                        </a:rPr>
                        <a:t>……………………………………………………………………………</a:t>
                      </a:r>
                    </a:p>
                    <a:p>
                      <a:pPr>
                        <a:lnSpc>
                          <a:spcPct val="115000"/>
                        </a:lnSpc>
                        <a:spcAft>
                          <a:spcPts val="0"/>
                        </a:spcAft>
                      </a:pPr>
                      <a:r>
                        <a:rPr lang="en-US" sz="1600" dirty="0" smtClean="0">
                          <a:solidFill>
                            <a:schemeClr val="tx1"/>
                          </a:solidFill>
                          <a:effectLst/>
                        </a:rPr>
                        <a:t> </a:t>
                      </a:r>
                      <a:endParaRPr lang="tr-TR" sz="1600" dirty="0">
                        <a:solidFill>
                          <a:schemeClr val="tx1"/>
                        </a:solidFill>
                        <a:effectLst/>
                        <a:latin typeface="Times New Roman"/>
                        <a:ea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8003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73311" y="0"/>
            <a:ext cx="12739075" cy="7539318"/>
          </a:xfrm>
          <a:prstGeom prst="rect">
            <a:avLst/>
          </a:prstGeom>
        </p:spPr>
      </p:pic>
      <p:sp>
        <p:nvSpPr>
          <p:cNvPr id="2" name="Dikdörtgen 13"/>
          <p:cNvSpPr>
            <a:spLocks noChangeArrowheads="1"/>
          </p:cNvSpPr>
          <p:nvPr/>
        </p:nvSpPr>
        <p:spPr bwMode="auto">
          <a:xfrm>
            <a:off x="3415554" y="161365"/>
            <a:ext cx="4957482" cy="4308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100" b="1" i="0" dirty="0">
                <a:solidFill>
                  <a:schemeClr val="bg1"/>
                </a:solidFill>
                <a:latin typeface="Tahoma" panose="020B0604030504040204" pitchFamily="34" charset="0"/>
                <a:cs typeface="Tahoma" panose="020B0604030504040204" pitchFamily="34" charset="0"/>
              </a:rPr>
              <a:t>EK-11 BİTKİ SAĞLIĞI DOLAŞIM BELGESİ DÜZENLEME</a:t>
            </a:r>
          </a:p>
          <a:p>
            <a:pPr algn="ctr" eaLnBrk="1" hangingPunct="1">
              <a:spcBef>
                <a:spcPct val="0"/>
              </a:spcBef>
              <a:buFontTx/>
              <a:buNone/>
            </a:pPr>
            <a:r>
              <a:rPr lang="tr-TR" altLang="tr-TR" sz="1100" b="1" i="0" dirty="0">
                <a:solidFill>
                  <a:schemeClr val="bg1"/>
                </a:solidFill>
                <a:latin typeface="Tahoma" panose="020B0604030504040204" pitchFamily="34" charset="0"/>
                <a:cs typeface="Tahoma" panose="020B0604030504040204" pitchFamily="34" charset="0"/>
              </a:rPr>
              <a:t>VARIŞ YERİ (ONAYLI KONTROL NOKTASI) İNSPEKTÖRÜ</a:t>
            </a:r>
          </a:p>
        </p:txBody>
      </p:sp>
      <p:sp>
        <p:nvSpPr>
          <p:cNvPr id="3" name="Dikdörtgen 14"/>
          <p:cNvSpPr>
            <a:spLocks noChangeArrowheads="1"/>
          </p:cNvSpPr>
          <p:nvPr/>
        </p:nvSpPr>
        <p:spPr bwMode="auto">
          <a:xfrm>
            <a:off x="3043452" y="2271997"/>
            <a:ext cx="8834784" cy="264687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50000"/>
              </a:spcBef>
              <a:buFontTx/>
              <a:buNone/>
            </a:pPr>
            <a:endParaRPr lang="tr-TR" altLang="tr-TR" sz="2000" b="1" i="0" dirty="0">
              <a:latin typeface="Arial" panose="020B0604020202020204" pitchFamily="34" charset="0"/>
            </a:endParaRPr>
          </a:p>
          <a:p>
            <a:pPr algn="ctr" eaLnBrk="1" hangingPunct="1">
              <a:lnSpc>
                <a:spcPct val="80000"/>
              </a:lnSpc>
              <a:spcBef>
                <a:spcPct val="50000"/>
              </a:spcBef>
              <a:buFontTx/>
              <a:buNone/>
            </a:pPr>
            <a:r>
              <a:rPr lang="tr-TR" altLang="tr-TR" sz="2000" b="1" i="0" dirty="0">
                <a:latin typeface="Arial" panose="020B0604020202020204" pitchFamily="34" charset="0"/>
              </a:rPr>
              <a:t>KONTROLLER TAMAMLANDIKTAN </a:t>
            </a:r>
            <a:r>
              <a:rPr lang="tr-TR" altLang="tr-TR" sz="2000" b="1" i="0" dirty="0" smtClean="0">
                <a:latin typeface="Arial" panose="020B0604020202020204" pitchFamily="34" charset="0"/>
              </a:rPr>
              <a:t>SONRA</a:t>
            </a:r>
          </a:p>
          <a:p>
            <a:pPr algn="ctr" eaLnBrk="1" hangingPunct="1">
              <a:lnSpc>
                <a:spcPct val="80000"/>
              </a:lnSpc>
              <a:spcBef>
                <a:spcPct val="50000"/>
              </a:spcBef>
              <a:buFontTx/>
              <a:buNone/>
            </a:pPr>
            <a:endParaRPr lang="tr-TR" altLang="tr-TR" sz="2000" b="1" i="0" dirty="0">
              <a:latin typeface="Arial" panose="020B0604020202020204" pitchFamily="34" charset="0"/>
            </a:endParaRPr>
          </a:p>
          <a:p>
            <a:pPr eaLnBrk="1" hangingPunct="1">
              <a:lnSpc>
                <a:spcPct val="80000"/>
              </a:lnSpc>
              <a:spcBef>
                <a:spcPct val="50000"/>
              </a:spcBef>
              <a:buFont typeface="Wingdings" panose="05000000000000000000" pitchFamily="2" charset="2"/>
              <a:buChar char="v"/>
            </a:pPr>
            <a:r>
              <a:rPr lang="tr-TR" altLang="tr-TR" sz="2000" b="1" i="0" dirty="0">
                <a:latin typeface="Arial" panose="020B0604020202020204" pitchFamily="34" charset="0"/>
              </a:rPr>
              <a:t>Ürüne göre Uygunluk/Uygunsuzluk yazısı  yazılarak işlem tamamlanır</a:t>
            </a:r>
            <a:r>
              <a:rPr lang="tr-TR" altLang="tr-TR" sz="2000" b="1" i="0" dirty="0" smtClean="0">
                <a:latin typeface="Arial" panose="020B0604020202020204" pitchFamily="34" charset="0"/>
              </a:rPr>
              <a:t>.</a:t>
            </a:r>
          </a:p>
          <a:p>
            <a:pPr eaLnBrk="1" hangingPunct="1">
              <a:lnSpc>
                <a:spcPct val="80000"/>
              </a:lnSpc>
              <a:spcBef>
                <a:spcPct val="50000"/>
              </a:spcBef>
              <a:buNone/>
            </a:pPr>
            <a:r>
              <a:rPr lang="tr-TR" altLang="tr-TR" sz="2000" b="1" i="0" dirty="0" smtClean="0">
                <a:latin typeface="Arial" panose="020B0604020202020204" pitchFamily="34" charset="0"/>
              </a:rPr>
              <a:t> </a:t>
            </a:r>
            <a:endParaRPr lang="tr-TR" altLang="tr-TR" sz="2000" b="1" i="0" dirty="0">
              <a:latin typeface="Arial" panose="020B0604020202020204" pitchFamily="34" charset="0"/>
            </a:endParaRPr>
          </a:p>
          <a:p>
            <a:pPr eaLnBrk="1" hangingPunct="1">
              <a:lnSpc>
                <a:spcPct val="80000"/>
              </a:lnSpc>
              <a:spcBef>
                <a:spcPct val="50000"/>
              </a:spcBef>
              <a:buFont typeface="Wingdings" panose="05000000000000000000" pitchFamily="2" charset="2"/>
              <a:buChar char="v"/>
            </a:pPr>
            <a:r>
              <a:rPr lang="tr-TR" altLang="tr-TR" sz="2000" b="1" i="0" dirty="0">
                <a:latin typeface="Arial" panose="020B0604020202020204" pitchFamily="34" charset="0"/>
              </a:rPr>
              <a:t> Bitki Sağlığı Dolaşım Belgesi diğer ithalat evrakları ile dosyalanır.</a:t>
            </a:r>
          </a:p>
          <a:p>
            <a:pPr eaLnBrk="1" hangingPunct="1">
              <a:spcBef>
                <a:spcPct val="0"/>
              </a:spcBef>
              <a:buFontTx/>
              <a:buNone/>
            </a:pPr>
            <a:endParaRPr lang="tr-TR" altLang="tr-TR" sz="2000" b="1" i="0" dirty="0">
              <a:latin typeface="Arial" panose="020B0604020202020204" pitchFamily="34" charset="0"/>
            </a:endParaRPr>
          </a:p>
        </p:txBody>
      </p:sp>
      <p:pic>
        <p:nvPicPr>
          <p:cNvPr id="4" name="Picture 5" descr="http://www.fayetteville-ga.gov/vertical/Sites/%7B7C2ED344-BB55-4347-B057-121AA147A84D%7D/uploads/inspection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4" y="1778308"/>
            <a:ext cx="320357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803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81758" y="-1"/>
            <a:ext cx="12749802" cy="7566213"/>
          </a:xfrm>
          <a:prstGeom prst="rect">
            <a:avLst/>
          </a:prstGeom>
        </p:spPr>
      </p:pic>
      <p:sp>
        <p:nvSpPr>
          <p:cNvPr id="3" name="Aynı Yanın Köşesi Yuvarlatılmış Dikdörtgen 2"/>
          <p:cNvSpPr/>
          <p:nvPr/>
        </p:nvSpPr>
        <p:spPr>
          <a:xfrm>
            <a:off x="2833859" y="5170023"/>
            <a:ext cx="6537851" cy="609243"/>
          </a:xfrm>
          <a:prstGeom prst="round2SameRect">
            <a:avLst>
              <a:gd name="adj1" fmla="val 0"/>
              <a:gd name="adj2" fmla="val 49202"/>
            </a:avLst>
          </a:prstGeom>
          <a:ln w="76200">
            <a:solidFill>
              <a:srgbClr val="DB2325"/>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lnSpc>
                <a:spcPct val="100000"/>
              </a:lnSpc>
              <a:spcBef>
                <a:spcPts val="600"/>
              </a:spcBef>
            </a:pPr>
            <a:r>
              <a:rPr lang="tr-TR" sz="2800" b="1" dirty="0" smtClean="0">
                <a:solidFill>
                  <a:schemeClr val="bg2">
                    <a:lumMod val="25000"/>
                  </a:schemeClr>
                </a:solidFill>
                <a:latin typeface="Cambria" panose="02040503050406030204" pitchFamily="18" charset="0"/>
                <a:ea typeface="Yu Mincho Demibold" panose="02020600000000000000" pitchFamily="18" charset="-128"/>
              </a:rPr>
              <a:t>TEŞEKKÜRLER</a:t>
            </a:r>
            <a:endParaRPr lang="tr-TR" sz="2800" b="1" dirty="0">
              <a:solidFill>
                <a:schemeClr val="bg2">
                  <a:lumMod val="25000"/>
                </a:schemeClr>
              </a:solidFill>
              <a:latin typeface="Cambria" panose="02040503050406030204" pitchFamily="18" charset="0"/>
              <a:ea typeface="Yu Mincho Demibold" panose="02020600000000000000" pitchFamily="18" charset="-128"/>
            </a:endParaRPr>
          </a:p>
        </p:txBody>
      </p:sp>
    </p:spTree>
    <p:extLst>
      <p:ext uri="{BB962C8B-B14F-4D97-AF65-F5344CB8AC3E}">
        <p14:creationId xmlns:p14="http://schemas.microsoft.com/office/powerpoint/2010/main" val="310074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63769" y="0"/>
            <a:ext cx="12754706" cy="7584141"/>
          </a:xfrm>
          <a:prstGeom prst="rect">
            <a:avLst/>
          </a:prstGeom>
        </p:spPr>
      </p:pic>
      <p:graphicFrame>
        <p:nvGraphicFramePr>
          <p:cNvPr id="2" name="8 İçerik Yer Tutucusu"/>
          <p:cNvGraphicFramePr>
            <a:graphicFrameLocks/>
          </p:cNvGraphicFramePr>
          <p:nvPr>
            <p:extLst>
              <p:ext uri="{D42A27DB-BD31-4B8C-83A1-F6EECF244321}">
                <p14:modId xmlns:p14="http://schemas.microsoft.com/office/powerpoint/2010/main" val="1054774920"/>
              </p:ext>
            </p:extLst>
          </p:nvPr>
        </p:nvGraphicFramePr>
        <p:xfrm>
          <a:off x="105508" y="1239714"/>
          <a:ext cx="12086492" cy="5734777"/>
        </p:xfrm>
        <a:graphic>
          <a:graphicData uri="http://schemas.openxmlformats.org/drawingml/2006/table">
            <a:tbl>
              <a:tblPr firstRow="1" bandRow="1">
                <a:tableStyleId>{5C22544A-7EE6-4342-B048-85BDC9FD1C3A}</a:tableStyleId>
              </a:tblPr>
              <a:tblGrid>
                <a:gridCol w="12086492">
                  <a:extLst>
                    <a:ext uri="{9D8B030D-6E8A-4147-A177-3AD203B41FA5}">
                      <a16:colId xmlns:a16="http://schemas.microsoft.com/office/drawing/2014/main" val="20000"/>
                    </a:ext>
                  </a:extLst>
                </a:gridCol>
              </a:tblGrid>
              <a:tr h="846394">
                <a:tc>
                  <a:txBody>
                    <a:bodyPr/>
                    <a:lstStyle/>
                    <a:p>
                      <a:pPr algn="ctr"/>
                      <a:r>
                        <a:rPr lang="tr-TR" sz="1800" b="1" kern="1200" dirty="0" smtClean="0">
                          <a:solidFill>
                            <a:schemeClr val="lt1"/>
                          </a:solidFill>
                          <a:latin typeface="+mn-lt"/>
                          <a:ea typeface="+mn-ea"/>
                          <a:cs typeface="+mn-cs"/>
                        </a:rPr>
                        <a:t>EK-11</a:t>
                      </a:r>
                    </a:p>
                    <a:p>
                      <a:pPr algn="ctr"/>
                      <a:r>
                        <a:rPr lang="tr-TR" sz="1800" b="1" kern="1200" dirty="0" smtClean="0">
                          <a:solidFill>
                            <a:schemeClr val="lt1"/>
                          </a:solidFill>
                          <a:latin typeface="+mn-lt"/>
                          <a:ea typeface="+mn-ea"/>
                          <a:cs typeface="+mn-cs"/>
                        </a:rPr>
                        <a:t>(Ek: RG-29/12/2013-28866)</a:t>
                      </a:r>
                    </a:p>
                    <a:p>
                      <a:pPr algn="ctr"/>
                      <a:r>
                        <a:rPr lang="tr-TR" sz="1800" b="1" kern="1200" dirty="0" smtClean="0">
                          <a:solidFill>
                            <a:schemeClr val="lt1"/>
                          </a:solidFill>
                          <a:latin typeface="+mn-lt"/>
                          <a:ea typeface="+mn-ea"/>
                          <a:cs typeface="+mn-cs"/>
                        </a:rPr>
                        <a:t>BİTKİ SAĞLIĞI DOLAŞIM BELGESİ</a:t>
                      </a:r>
                      <a:endParaRPr kumimoji="0" lang="tr-TR" sz="1400" b="1" kern="1200" dirty="0" smtClean="0">
                        <a:solidFill>
                          <a:schemeClr val="lt1"/>
                        </a:solidFill>
                        <a:latin typeface="+mn-lt"/>
                        <a:ea typeface="+mn-ea"/>
                        <a:cs typeface="+mn-cs"/>
                      </a:endParaRPr>
                    </a:p>
                  </a:txBody>
                  <a:tcPr marL="68580" marR="68580" marT="0" marB="0"/>
                </a:tc>
                <a:extLst>
                  <a:ext uri="{0D108BD9-81ED-4DB2-BD59-A6C34878D82A}">
                    <a16:rowId xmlns:a16="http://schemas.microsoft.com/office/drawing/2014/main" val="10000"/>
                  </a:ext>
                </a:extLst>
              </a:tr>
              <a:tr h="438871">
                <a:tc>
                  <a:txBody>
                    <a:bodyPr/>
                    <a:lstStyle/>
                    <a:p>
                      <a:pPr marL="342900" indent="-342900">
                        <a:buAutoNum type="arabicPeriod"/>
                      </a:pPr>
                      <a:r>
                        <a:rPr lang="tr-TR" sz="1400" b="1" dirty="0" smtClean="0">
                          <a:latin typeface="Times New Roman"/>
                          <a:ea typeface="MS Mincho"/>
                          <a:cs typeface="Times New Roman"/>
                        </a:rPr>
                        <a:t>Bu </a:t>
                      </a:r>
                      <a:r>
                        <a:rPr lang="tr-TR" sz="1400" b="1" dirty="0">
                          <a:latin typeface="Times New Roman"/>
                          <a:ea typeface="MS Mincho"/>
                          <a:cs typeface="Times New Roman"/>
                        </a:rPr>
                        <a:t>Yönetmeliğin  Madde 8(6)a ’da bahsedilen </a:t>
                      </a:r>
                      <a:r>
                        <a:rPr lang="tr-TR" sz="1400" b="1" dirty="0" smtClean="0">
                          <a:latin typeface="Times New Roman"/>
                          <a:ea typeface="MS Mincho"/>
                          <a:cs typeface="Times New Roman"/>
                        </a:rPr>
                        <a:t>                               </a:t>
                      </a:r>
                      <a:r>
                        <a:rPr lang="tr-TR" sz="1400" b="1" dirty="0" smtClean="0">
                          <a:solidFill>
                            <a:schemeClr val="tx1"/>
                          </a:solidFill>
                          <a:latin typeface="Times New Roman"/>
                          <a:ea typeface="MS Mincho"/>
                          <a:cs typeface="Times New Roman"/>
                        </a:rPr>
                        <a:t>2. </a:t>
                      </a:r>
                      <a:r>
                        <a:rPr kumimoji="0" lang="tr-TR" sz="1400" b="1" kern="1200" dirty="0" smtClean="0">
                          <a:solidFill>
                            <a:schemeClr val="tx1"/>
                          </a:solidFill>
                          <a:latin typeface="+mn-lt"/>
                          <a:ea typeface="+mn-ea"/>
                          <a:cs typeface="+mn-cs"/>
                        </a:rPr>
                        <a:t>BİTKİ SAĞLIĞI DOLAŞIM BELGESİ</a:t>
                      </a:r>
                      <a:endParaRPr lang="tr-TR" sz="1400" b="1" dirty="0" smtClean="0">
                        <a:solidFill>
                          <a:schemeClr val="tx1"/>
                        </a:solidFill>
                        <a:latin typeface="Times New Roman"/>
                        <a:ea typeface="MS Mincho"/>
                        <a:cs typeface="Times New Roman"/>
                      </a:endParaRPr>
                    </a:p>
                    <a:p>
                      <a:pPr marL="342900" indent="-342900">
                        <a:buNone/>
                      </a:pPr>
                      <a:r>
                        <a:rPr lang="tr-TR" sz="1400" b="1" dirty="0" smtClean="0">
                          <a:solidFill>
                            <a:schemeClr val="tx1"/>
                          </a:solidFill>
                          <a:latin typeface="Times New Roman"/>
                          <a:ea typeface="MS Mincho"/>
                          <a:cs typeface="Times New Roman"/>
                        </a:rPr>
                        <a:t>Bitki </a:t>
                      </a:r>
                      <a:r>
                        <a:rPr lang="tr-TR" sz="1400" b="1" dirty="0">
                          <a:solidFill>
                            <a:schemeClr val="tx1"/>
                          </a:solidFill>
                          <a:latin typeface="Times New Roman"/>
                          <a:ea typeface="MS Mincho"/>
                          <a:cs typeface="Times New Roman"/>
                        </a:rPr>
                        <a:t>Sağlığı Dolaşım </a:t>
                      </a:r>
                      <a:r>
                        <a:rPr lang="tr-TR" sz="1400" b="1" dirty="0" smtClean="0">
                          <a:solidFill>
                            <a:schemeClr val="tx1"/>
                          </a:solidFill>
                          <a:latin typeface="Times New Roman"/>
                          <a:ea typeface="MS Mincho"/>
                          <a:cs typeface="Times New Roman"/>
                        </a:rPr>
                        <a:t>Belgesi                                                                     </a:t>
                      </a:r>
                      <a:r>
                        <a:rPr kumimoji="0" lang="tr-TR" sz="1400" b="1" kern="1200" dirty="0" smtClean="0">
                          <a:solidFill>
                            <a:schemeClr val="tx1"/>
                          </a:solidFill>
                          <a:latin typeface="+mn-lt"/>
                          <a:ea typeface="+mn-ea"/>
                          <a:cs typeface="+mn-cs"/>
                        </a:rPr>
                        <a:t>No TR/…/…</a:t>
                      </a:r>
                      <a:r>
                        <a:rPr lang="tr-TR" sz="1400" b="1" dirty="0" smtClean="0">
                          <a:solidFill>
                            <a:schemeClr val="tx1"/>
                          </a:solidFill>
                        </a:rPr>
                        <a:t> </a:t>
                      </a:r>
                      <a:r>
                        <a:rPr kumimoji="0" lang="tr-TR" sz="1400" b="1" kern="1200" baseline="30000" dirty="0" smtClean="0">
                          <a:solidFill>
                            <a:schemeClr val="tx1"/>
                          </a:solidFill>
                          <a:latin typeface="+mn-lt"/>
                          <a:ea typeface="+mn-ea"/>
                          <a:cs typeface="+mn-cs"/>
                        </a:rPr>
                        <a:t>1</a:t>
                      </a:r>
                      <a:endParaRPr kumimoji="0" lang="tr-TR" sz="1400" b="1" kern="1200" dirty="0" smtClean="0">
                        <a:solidFill>
                          <a:schemeClr val="tx1"/>
                        </a:solidFill>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10001"/>
                  </a:ext>
                </a:extLst>
              </a:tr>
              <a:tr h="1410659">
                <a:tc>
                  <a:txBody>
                    <a:bodyPr/>
                    <a:lstStyle/>
                    <a:p>
                      <a:r>
                        <a:rPr kumimoji="0" lang="tr-TR" sz="1400" b="1" kern="1200" dirty="0" smtClean="0">
                          <a:solidFill>
                            <a:schemeClr val="dk1"/>
                          </a:solidFill>
                          <a:latin typeface="+mn-lt"/>
                          <a:ea typeface="+mn-ea"/>
                          <a:cs typeface="+mn-cs"/>
                        </a:rPr>
                        <a:t>3. </a:t>
                      </a:r>
                      <a:r>
                        <a:rPr kumimoji="0" lang="tr-TR" sz="1400" b="1" u="sng" kern="1200" dirty="0" smtClean="0">
                          <a:solidFill>
                            <a:schemeClr val="dk1"/>
                          </a:solidFill>
                          <a:latin typeface="+mn-lt"/>
                          <a:ea typeface="+mn-ea"/>
                          <a:cs typeface="+mn-cs"/>
                        </a:rPr>
                        <a:t>Sevkiyatın Tanımlanması</a:t>
                      </a:r>
                      <a:r>
                        <a:rPr kumimoji="0" lang="tr-TR" sz="1400" b="1" u="none" kern="1200" baseline="30000" dirty="0" smtClean="0">
                          <a:solidFill>
                            <a:schemeClr val="dk1"/>
                          </a:solidFill>
                          <a:latin typeface="+mn-lt"/>
                          <a:ea typeface="+mn-ea"/>
                          <a:cs typeface="+mn-cs"/>
                        </a:rPr>
                        <a:t>2</a:t>
                      </a:r>
                      <a:endParaRPr kumimoji="0" lang="tr-TR" sz="1400" b="1" kern="1200" dirty="0" smtClean="0">
                        <a:solidFill>
                          <a:schemeClr val="dk1"/>
                        </a:solidFill>
                        <a:latin typeface="+mn-lt"/>
                        <a:ea typeface="+mn-ea"/>
                        <a:cs typeface="+mn-cs"/>
                      </a:endParaRPr>
                    </a:p>
                    <a:p>
                      <a:r>
                        <a:rPr kumimoji="0" lang="tr-TR" sz="1400" b="1" kern="1200" dirty="0" smtClean="0">
                          <a:solidFill>
                            <a:schemeClr val="dk1"/>
                          </a:solidFill>
                          <a:latin typeface="+mn-lt"/>
                          <a:ea typeface="+mn-ea"/>
                          <a:cs typeface="+mn-cs"/>
                        </a:rPr>
                        <a:t>Bitki, bitkisel ürün ve  diğer maddenin  GTIP kodu:…………………………………………………..................................</a:t>
                      </a:r>
                    </a:p>
                    <a:p>
                      <a:r>
                        <a:rPr kumimoji="0" lang="tr-TR" sz="1400" b="1" kern="1200" dirty="0" smtClean="0">
                          <a:solidFill>
                            <a:schemeClr val="dk1"/>
                          </a:solidFill>
                          <a:latin typeface="+mn-lt"/>
                          <a:ea typeface="+mn-ea"/>
                          <a:cs typeface="+mn-cs"/>
                        </a:rPr>
                        <a:t>Gerekli Bitki Sağlığı Sertifikalarının  numarası (numaraları):…………………………… ……………………………….</a:t>
                      </a:r>
                    </a:p>
                    <a:p>
                      <a:r>
                        <a:rPr kumimoji="0" lang="tr-TR" sz="1400" b="1" kern="1200" dirty="0" smtClean="0">
                          <a:solidFill>
                            <a:schemeClr val="dk1"/>
                          </a:solidFill>
                          <a:latin typeface="+mn-lt"/>
                          <a:ea typeface="+mn-ea"/>
                          <a:cs typeface="+mn-cs"/>
                        </a:rPr>
                        <a:t>Düzenlendiği Yer:…………………………………………………………………………………………………………</a:t>
                      </a:r>
                    </a:p>
                    <a:p>
                      <a:r>
                        <a:rPr kumimoji="0" lang="tr-TR" sz="1400" b="1" kern="1200" dirty="0" smtClean="0">
                          <a:solidFill>
                            <a:schemeClr val="dk1"/>
                          </a:solidFill>
                          <a:latin typeface="+mn-lt"/>
                          <a:ea typeface="+mn-ea"/>
                          <a:cs typeface="+mn-cs"/>
                        </a:rPr>
                        <a:t>Düzenlendiği Tarih:………………………………………………………………………………………………………</a:t>
                      </a:r>
                    </a:p>
                    <a:p>
                      <a:r>
                        <a:rPr kumimoji="0" lang="tr-TR" sz="1400" b="1" kern="1200" dirty="0" smtClean="0">
                          <a:solidFill>
                            <a:schemeClr val="dk1"/>
                          </a:solidFill>
                          <a:latin typeface="+mn-lt"/>
                          <a:ea typeface="+mn-ea"/>
                          <a:cs typeface="+mn-cs"/>
                        </a:rPr>
                        <a:t>Ayırt edici işaret (</a:t>
                      </a:r>
                      <a:r>
                        <a:rPr kumimoji="0" lang="tr-TR" sz="1400" b="1" kern="1200" dirty="0" err="1" smtClean="0">
                          <a:solidFill>
                            <a:schemeClr val="dk1"/>
                          </a:solidFill>
                          <a:latin typeface="+mn-lt"/>
                          <a:ea typeface="+mn-ea"/>
                          <a:cs typeface="+mn-cs"/>
                        </a:rPr>
                        <a:t>ler</a:t>
                      </a:r>
                      <a:r>
                        <a:rPr kumimoji="0" lang="tr-TR" sz="1400" b="1" kern="1200" dirty="0" smtClean="0">
                          <a:solidFill>
                            <a:schemeClr val="dk1"/>
                          </a:solidFill>
                          <a:latin typeface="+mn-lt"/>
                          <a:ea typeface="+mn-ea"/>
                          <a:cs typeface="+mn-cs"/>
                        </a:rPr>
                        <a:t>), sayılar,   numarası (numaraları)……………………………………………………………</a:t>
                      </a:r>
                      <a:endParaRPr lang="tr-TR" sz="1400" b="1" dirty="0"/>
                    </a:p>
                  </a:txBody>
                  <a:tcPr marT="45721" marB="45721">
                    <a:solidFill>
                      <a:schemeClr val="bg1"/>
                    </a:solidFill>
                  </a:tcPr>
                </a:tc>
                <a:extLst>
                  <a:ext uri="{0D108BD9-81ED-4DB2-BD59-A6C34878D82A}">
                    <a16:rowId xmlns:a16="http://schemas.microsoft.com/office/drawing/2014/main" val="10002"/>
                  </a:ext>
                </a:extLst>
              </a:tr>
              <a:tr h="971788">
                <a:tc>
                  <a:txBody>
                    <a:bodyPr/>
                    <a:lstStyle/>
                    <a:p>
                      <a:r>
                        <a:rPr kumimoji="0" lang="tr-TR" sz="1400" b="1" kern="1200" dirty="0" smtClean="0">
                          <a:solidFill>
                            <a:schemeClr val="dk1"/>
                          </a:solidFill>
                          <a:latin typeface="+mn-lt"/>
                          <a:ea typeface="+mn-ea"/>
                          <a:cs typeface="+mn-cs"/>
                        </a:rPr>
                        <a:t>4. İthalatçının sicil numarası: …………………….</a:t>
                      </a:r>
                    </a:p>
                    <a:p>
                      <a:r>
                        <a:rPr kumimoji="0" lang="tr-TR" sz="1400" b="1" kern="1200" dirty="0" smtClean="0">
                          <a:solidFill>
                            <a:schemeClr val="dk1"/>
                          </a:solidFill>
                          <a:latin typeface="+mn-lt"/>
                          <a:ea typeface="+mn-ea"/>
                          <a:cs typeface="+mn-cs"/>
                        </a:rPr>
                        <a:t>       Yukarıda bahsedilen bitki, bitkisel ürün ve diğer maddelerin  beyan ve bitki sağlık kontrollerinin aşağıda listelenen onaylı kontrol yerinde, ilgili Müdürlük tarafından  yapılmasını arz eder  sorumlu Müdürlük tarafından belirlenen prosedürler ve kurallara uymayı taahhüt ederim.  </a:t>
                      </a:r>
                    </a:p>
                    <a:p>
                      <a:r>
                        <a:rPr kumimoji="0" lang="tr-TR" sz="1400" b="1" kern="1200" dirty="0" smtClean="0">
                          <a:solidFill>
                            <a:schemeClr val="dk1"/>
                          </a:solidFill>
                          <a:latin typeface="+mn-lt"/>
                          <a:ea typeface="+mn-ea"/>
                          <a:cs typeface="+mn-cs"/>
                        </a:rPr>
                        <a:t>Tarih, ithalatçının /temsilcisinin adı ve imzası ………………………………………………………………………….</a:t>
                      </a:r>
                    </a:p>
                  </a:txBody>
                  <a:tcPr marT="45721" marB="45721">
                    <a:solidFill>
                      <a:schemeClr val="bg1"/>
                    </a:solidFill>
                  </a:tcPr>
                </a:tc>
                <a:extLst>
                  <a:ext uri="{0D108BD9-81ED-4DB2-BD59-A6C34878D82A}">
                    <a16:rowId xmlns:a16="http://schemas.microsoft.com/office/drawing/2014/main" val="10003"/>
                  </a:ext>
                </a:extLst>
              </a:tr>
              <a:tr h="313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dk1"/>
                          </a:solidFill>
                          <a:latin typeface="+mn-lt"/>
                          <a:ea typeface="+mn-ea"/>
                          <a:cs typeface="+mn-cs"/>
                        </a:rPr>
                        <a:t>5.1. </a:t>
                      </a:r>
                      <a:r>
                        <a:rPr kumimoji="0" lang="tr-TR" sz="1400" b="1" u="sng" kern="1200" dirty="0" smtClean="0">
                          <a:solidFill>
                            <a:schemeClr val="dk1"/>
                          </a:solidFill>
                          <a:latin typeface="+mn-lt"/>
                          <a:ea typeface="+mn-ea"/>
                          <a:cs typeface="+mn-cs"/>
                        </a:rPr>
                        <a:t>Giriş noktası  </a:t>
                      </a:r>
                      <a:r>
                        <a:rPr kumimoji="0" lang="tr-TR" sz="1400" b="1" u="none" kern="1200" dirty="0" smtClean="0">
                          <a:solidFill>
                            <a:schemeClr val="dk1"/>
                          </a:solidFill>
                          <a:latin typeface="+mn-lt"/>
                          <a:ea typeface="+mn-ea"/>
                          <a:cs typeface="+mn-cs"/>
                        </a:rPr>
                        <a:t>          </a:t>
                      </a:r>
                      <a:r>
                        <a:rPr kumimoji="0" lang="tr-TR" sz="1400" b="1" kern="1200" dirty="0" smtClean="0">
                          <a:solidFill>
                            <a:schemeClr val="dk1"/>
                          </a:solidFill>
                          <a:latin typeface="+mn-lt"/>
                          <a:ea typeface="+mn-ea"/>
                          <a:cs typeface="+mn-cs"/>
                        </a:rPr>
                        <a:t>5.2. Giriş noktasındaki  sorumlu </a:t>
                      </a:r>
                      <a:r>
                        <a:rPr kumimoji="0" lang="tr-TR" sz="1400" b="1" kern="1200" dirty="0" err="1" smtClean="0">
                          <a:solidFill>
                            <a:schemeClr val="dk1"/>
                          </a:solidFill>
                          <a:latin typeface="+mn-lt"/>
                          <a:ea typeface="+mn-ea"/>
                          <a:cs typeface="+mn-cs"/>
                        </a:rPr>
                        <a:t>İnspektörün</a:t>
                      </a:r>
                      <a:r>
                        <a:rPr kumimoji="0" lang="tr-TR" sz="1400" b="1" kern="1200" dirty="0" smtClean="0">
                          <a:solidFill>
                            <a:schemeClr val="dk1"/>
                          </a:solidFill>
                          <a:latin typeface="+mn-lt"/>
                          <a:ea typeface="+mn-ea"/>
                          <a:cs typeface="+mn-cs"/>
                        </a:rPr>
                        <a:t>  imzası (tarih, isim, kaşe ve imza): ……………………………</a:t>
                      </a:r>
                      <a:endParaRPr lang="tr-TR" sz="1400" b="1" dirty="0"/>
                    </a:p>
                  </a:txBody>
                  <a:tcPr marT="45721" marB="45721">
                    <a:solidFill>
                      <a:schemeClr val="bg1"/>
                    </a:solidFill>
                  </a:tcPr>
                </a:tc>
                <a:extLst>
                  <a:ext uri="{0D108BD9-81ED-4DB2-BD59-A6C34878D82A}">
                    <a16:rowId xmlns:a16="http://schemas.microsoft.com/office/drawing/2014/main" val="10004"/>
                  </a:ext>
                </a:extLst>
              </a:tr>
              <a:tr h="971788">
                <a:tc>
                  <a:txBody>
                    <a:bodyPr/>
                    <a:lstStyle/>
                    <a:p>
                      <a:r>
                        <a:rPr kumimoji="0" lang="tr-TR" sz="1400" b="1" kern="1200" dirty="0" smtClean="0">
                          <a:solidFill>
                            <a:schemeClr val="dk1"/>
                          </a:solidFill>
                          <a:latin typeface="+mn-lt"/>
                          <a:ea typeface="+mn-ea"/>
                          <a:cs typeface="+mn-cs"/>
                        </a:rPr>
                        <a:t>6. Onaylı kontrol yeri (yerleri)</a:t>
                      </a:r>
                      <a:r>
                        <a:rPr kumimoji="0" lang="tr-TR" sz="1400" b="1" kern="1200" baseline="30000" dirty="0" smtClean="0">
                          <a:solidFill>
                            <a:schemeClr val="dk1"/>
                          </a:solidFill>
                          <a:latin typeface="+mn-lt"/>
                          <a:ea typeface="+mn-ea"/>
                          <a:cs typeface="+mn-cs"/>
                        </a:rPr>
                        <a:t> 3</a:t>
                      </a:r>
                      <a:endParaRPr kumimoji="0" lang="tr-TR" sz="1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dk1"/>
                          </a:solidFill>
                          <a:latin typeface="+mn-lt"/>
                          <a:ea typeface="+mn-ea"/>
                          <a:cs typeface="+mn-cs"/>
                        </a:rPr>
                        <a:t>A- ………………………………………………….. Bitki Karantinası Yönetmeliği’nin            B (</a:t>
                      </a:r>
                      <a:r>
                        <a:rPr kumimoji="0" lang="tr-TR" sz="1400" b="1" kern="1200" dirty="0" err="1" smtClean="0">
                          <a:solidFill>
                            <a:schemeClr val="dk1"/>
                          </a:solidFill>
                          <a:latin typeface="+mn-lt"/>
                          <a:ea typeface="+mn-ea"/>
                          <a:cs typeface="+mn-cs"/>
                        </a:rPr>
                        <a:t>A’nın</a:t>
                      </a:r>
                      <a:r>
                        <a:rPr kumimoji="0" lang="tr-TR" sz="1400" b="1" kern="1200" dirty="0" smtClean="0">
                          <a:solidFill>
                            <a:schemeClr val="dk1"/>
                          </a:solidFill>
                          <a:latin typeface="+mn-lt"/>
                          <a:ea typeface="+mn-ea"/>
                          <a:cs typeface="+mn-cs"/>
                        </a:rPr>
                        <a:t> yerine) ………………………</a:t>
                      </a:r>
                    </a:p>
                    <a:p>
                      <a:r>
                        <a:rPr kumimoji="0" lang="tr-TR" sz="1400" b="1" kern="1200" dirty="0" smtClean="0">
                          <a:solidFill>
                            <a:schemeClr val="dk1"/>
                          </a:solidFill>
                          <a:latin typeface="+mn-lt"/>
                          <a:ea typeface="+mn-ea"/>
                          <a:cs typeface="+mn-cs"/>
                        </a:rPr>
                        <a:t>Madde -6 (1)’de belirtilen Gümrük Tebliğinin ilgili hükümlerinde belirlenen yerler. </a:t>
                      </a:r>
                    </a:p>
                    <a:p>
                      <a:endParaRPr lang="tr-TR" sz="1400" b="1" dirty="0"/>
                    </a:p>
                  </a:txBody>
                  <a:tcPr marT="45721" marB="45721">
                    <a:solidFill>
                      <a:schemeClr val="bg1"/>
                    </a:solidFill>
                  </a:tcPr>
                </a:tc>
                <a:extLst>
                  <a:ext uri="{0D108BD9-81ED-4DB2-BD59-A6C34878D82A}">
                    <a16:rowId xmlns:a16="http://schemas.microsoft.com/office/drawing/2014/main" val="10005"/>
                  </a:ext>
                </a:extLst>
              </a:tr>
              <a:tr h="504702">
                <a:tc>
                  <a:txBody>
                    <a:bodyPr/>
                    <a:lstStyle/>
                    <a:p>
                      <a:pPr>
                        <a:lnSpc>
                          <a:spcPct val="115000"/>
                        </a:lnSpc>
                        <a:spcAft>
                          <a:spcPts val="0"/>
                        </a:spcAft>
                      </a:pPr>
                      <a:r>
                        <a:rPr lang="tr-TR" sz="1400" b="1" dirty="0">
                          <a:latin typeface="Times New Roman"/>
                          <a:ea typeface="MS Mincho"/>
                          <a:cs typeface="Times New Roman"/>
                        </a:rPr>
                        <a:t>Bitki, bitkisel ürün ve diğer maddeler </a:t>
                      </a:r>
                      <a:r>
                        <a:rPr lang="tr-TR" sz="1400" b="1" dirty="0" smtClean="0">
                          <a:latin typeface="Times New Roman"/>
                          <a:ea typeface="MS Mincho"/>
                          <a:cs typeface="Times New Roman"/>
                        </a:rPr>
                        <a:t>………………………………………… </a:t>
                      </a:r>
                      <a:r>
                        <a:rPr lang="tr-TR" sz="1400" b="1" dirty="0">
                          <a:latin typeface="Times New Roman"/>
                          <a:ea typeface="MS Mincho"/>
                          <a:cs typeface="Times New Roman"/>
                        </a:rPr>
                        <a:t>ve</a:t>
                      </a:r>
                      <a:r>
                        <a:rPr lang="tr-TR" sz="1400" b="1" dirty="0" smtClean="0">
                          <a:latin typeface="Times New Roman"/>
                          <a:ea typeface="MS Mincho"/>
                          <a:cs typeface="Times New Roman"/>
                        </a:rPr>
                        <a:t>……………………..…………..……… </a:t>
                      </a:r>
                      <a:r>
                        <a:rPr lang="tr-TR" sz="1400" b="1" dirty="0">
                          <a:latin typeface="Times New Roman"/>
                          <a:ea typeface="MS Mincho"/>
                          <a:cs typeface="Times New Roman"/>
                        </a:rPr>
                        <a:t>arasında yapılan </a:t>
                      </a:r>
                      <a:r>
                        <a:rPr lang="tr-TR" sz="1400" b="1" dirty="0" smtClean="0">
                          <a:latin typeface="Times New Roman"/>
                          <a:ea typeface="MS Mincho"/>
                          <a:cs typeface="Times New Roman"/>
                        </a:rPr>
                        <a:t>anlaşma</a:t>
                      </a:r>
                      <a:r>
                        <a:rPr kumimoji="0" lang="tr-TR" sz="1400" b="1" kern="1200" baseline="30000" dirty="0" smtClean="0">
                          <a:solidFill>
                            <a:schemeClr val="dk1"/>
                          </a:solidFill>
                          <a:latin typeface="+mn-lt"/>
                          <a:ea typeface="+mn-ea"/>
                          <a:cs typeface="+mn-cs"/>
                        </a:rPr>
                        <a:t>4</a:t>
                      </a:r>
                      <a:r>
                        <a:rPr lang="tr-TR" sz="1400" b="1" dirty="0" smtClean="0">
                          <a:latin typeface="Times New Roman"/>
                          <a:ea typeface="MS Mincho"/>
                          <a:cs typeface="Times New Roman"/>
                        </a:rPr>
                        <a:t> </a:t>
                      </a:r>
                      <a:r>
                        <a:rPr lang="tr-TR" sz="1400" b="1" dirty="0">
                          <a:latin typeface="Times New Roman"/>
                          <a:ea typeface="MS Mincho"/>
                          <a:cs typeface="Times New Roman"/>
                        </a:rPr>
                        <a:t>uyarınca yukarıda bahsedilen yere (yerlere) dolaşıma çıkarılmıştır.  </a:t>
                      </a:r>
                      <a:endParaRPr lang="tr-TR" sz="14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277094">
                <a:tc>
                  <a:txBody>
                    <a:bodyPr/>
                    <a:lstStyle/>
                    <a:p>
                      <a:pPr>
                        <a:lnSpc>
                          <a:spcPct val="115000"/>
                        </a:lnSpc>
                        <a:spcAft>
                          <a:spcPts val="0"/>
                        </a:spcAft>
                      </a:pPr>
                      <a:r>
                        <a:rPr lang="tr-TR" sz="1400" b="1" dirty="0">
                          <a:latin typeface="Times New Roman"/>
                          <a:ea typeface="MS Mincho"/>
                          <a:cs typeface="Times New Roman"/>
                        </a:rPr>
                        <a:t>Sevkiyat yukarıda listelenen yerler dışındaki yerlere,  durum resmi olarak onaylanmadıkça dolaşıma çıkarılamaz. </a:t>
                      </a:r>
                      <a:endParaRPr lang="tr-TR" sz="1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9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5382" y="0"/>
            <a:ext cx="12722873" cy="7575176"/>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583611642"/>
              </p:ext>
            </p:extLst>
          </p:nvPr>
        </p:nvGraphicFramePr>
        <p:xfrm>
          <a:off x="928048" y="1479175"/>
          <a:ext cx="11263951" cy="5883791"/>
        </p:xfrm>
        <a:graphic>
          <a:graphicData uri="http://schemas.openxmlformats.org/drawingml/2006/table">
            <a:tbl>
              <a:tblPr firstRow="1" firstCol="1" lastRow="1" lastCol="1" bandRow="1" bandCol="1">
                <a:tableStyleId>{5C22544A-7EE6-4342-B048-85BDC9FD1C3A}</a:tableStyleId>
              </a:tblPr>
              <a:tblGrid>
                <a:gridCol w="3450743">
                  <a:extLst>
                    <a:ext uri="{9D8B030D-6E8A-4147-A177-3AD203B41FA5}">
                      <a16:colId xmlns:a16="http://schemas.microsoft.com/office/drawing/2014/main" val="20000"/>
                    </a:ext>
                  </a:extLst>
                </a:gridCol>
                <a:gridCol w="3443200">
                  <a:extLst>
                    <a:ext uri="{9D8B030D-6E8A-4147-A177-3AD203B41FA5}">
                      <a16:colId xmlns:a16="http://schemas.microsoft.com/office/drawing/2014/main" val="20001"/>
                    </a:ext>
                  </a:extLst>
                </a:gridCol>
                <a:gridCol w="4370008">
                  <a:extLst>
                    <a:ext uri="{9D8B030D-6E8A-4147-A177-3AD203B41FA5}">
                      <a16:colId xmlns:a16="http://schemas.microsoft.com/office/drawing/2014/main" val="20002"/>
                    </a:ext>
                  </a:extLst>
                </a:gridCol>
              </a:tblGrid>
              <a:tr h="337484">
                <a:tc gridSpan="3">
                  <a:txBody>
                    <a:bodyPr/>
                    <a:lstStyle/>
                    <a:p>
                      <a:pPr>
                        <a:lnSpc>
                          <a:spcPct val="115000"/>
                        </a:lnSpc>
                        <a:spcAft>
                          <a:spcPts val="0"/>
                        </a:spcAft>
                      </a:pPr>
                      <a:r>
                        <a:rPr lang="tr-TR" sz="1400" dirty="0">
                          <a:solidFill>
                            <a:schemeClr val="tx1"/>
                          </a:solidFill>
                          <a:effectLst/>
                        </a:rPr>
                        <a:t>Sevkiyat yukarıda listelenen yerler dışındaki yerlere,  durum resmi olarak onaylanmadıkça dolaşıma çıkarılamaz. </a:t>
                      </a:r>
                      <a:endParaRPr lang="tr-TR" sz="1400" dirty="0">
                        <a:solidFill>
                          <a:schemeClr val="tx1"/>
                        </a:solidFill>
                        <a:effectLst/>
                        <a:latin typeface="Times New Roman"/>
                        <a:ea typeface="Times New Roman"/>
                      </a:endParaRPr>
                    </a:p>
                  </a:txBody>
                  <a:tcPr marL="68577" marR="68577" marT="0" marB="0">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7813">
                <a:tc>
                  <a:txBody>
                    <a:bodyPr/>
                    <a:lstStyle/>
                    <a:p>
                      <a:pPr>
                        <a:lnSpc>
                          <a:spcPct val="115000"/>
                        </a:lnSpc>
                        <a:spcAft>
                          <a:spcPts val="0"/>
                        </a:spcAft>
                      </a:pPr>
                      <a:r>
                        <a:rPr lang="tr-TR" sz="1300" b="1" dirty="0">
                          <a:solidFill>
                            <a:schemeClr val="tx1"/>
                          </a:solidFill>
                          <a:effectLst/>
                        </a:rPr>
                        <a:t>7. Belge Kontrolü                ⁫</a:t>
                      </a:r>
                      <a:endParaRPr lang="tr-TR" sz="1300" b="1" dirty="0">
                        <a:solidFill>
                          <a:schemeClr val="tx1"/>
                        </a:solidFill>
                        <a:effectLst/>
                        <a:latin typeface="Times New Roman"/>
                        <a:ea typeface="Times New Roman"/>
                      </a:endParaRPr>
                    </a:p>
                  </a:txBody>
                  <a:tcPr marL="68577" marR="68577" marT="0" marB="0">
                    <a:solidFill>
                      <a:schemeClr val="bg1"/>
                    </a:solidFill>
                  </a:tcPr>
                </a:tc>
                <a:tc>
                  <a:txBody>
                    <a:bodyPr/>
                    <a:lstStyle/>
                    <a:p>
                      <a:pPr>
                        <a:lnSpc>
                          <a:spcPct val="115000"/>
                        </a:lnSpc>
                        <a:spcAft>
                          <a:spcPts val="0"/>
                        </a:spcAft>
                      </a:pPr>
                      <a:r>
                        <a:rPr lang="tr-TR" sz="1300" b="1" dirty="0">
                          <a:solidFill>
                            <a:schemeClr val="tx1"/>
                          </a:solidFill>
                          <a:effectLst/>
                        </a:rPr>
                        <a:t>8. Beyan Kontrolü                    ⁫</a:t>
                      </a:r>
                      <a:endParaRPr lang="tr-TR" sz="1300" b="1" dirty="0">
                        <a:solidFill>
                          <a:schemeClr val="tx1"/>
                        </a:solidFill>
                        <a:effectLst/>
                        <a:latin typeface="Times New Roman"/>
                        <a:ea typeface="Times New Roman"/>
                      </a:endParaRPr>
                    </a:p>
                  </a:txBody>
                  <a:tcPr marL="68577" marR="68577" marT="0" marB="0">
                    <a:solidFill>
                      <a:schemeClr val="bg1"/>
                    </a:solidFill>
                  </a:tcPr>
                </a:tc>
                <a:tc>
                  <a:txBody>
                    <a:bodyPr/>
                    <a:lstStyle/>
                    <a:p>
                      <a:pPr>
                        <a:lnSpc>
                          <a:spcPct val="115000"/>
                        </a:lnSpc>
                        <a:spcAft>
                          <a:spcPts val="0"/>
                        </a:spcAft>
                      </a:pPr>
                      <a:r>
                        <a:rPr lang="tr-TR" sz="1300" b="1" dirty="0" smtClean="0">
                          <a:solidFill>
                            <a:schemeClr val="tx1"/>
                          </a:solidFill>
                          <a:effectLst/>
                        </a:rPr>
                        <a:t>9.Bitki </a:t>
                      </a:r>
                      <a:r>
                        <a:rPr lang="tr-TR" sz="1300" b="1" dirty="0">
                          <a:solidFill>
                            <a:schemeClr val="tx1"/>
                          </a:solidFill>
                          <a:effectLst/>
                        </a:rPr>
                        <a:t>Sağlık </a:t>
                      </a:r>
                      <a:r>
                        <a:rPr lang="tr-TR" sz="1300" b="1" dirty="0" smtClean="0">
                          <a:solidFill>
                            <a:schemeClr val="tx1"/>
                          </a:solidFill>
                          <a:effectLst/>
                        </a:rPr>
                        <a:t>kontrolü                              </a:t>
                      </a:r>
                      <a:r>
                        <a:rPr lang="tr-TR" sz="1300" b="1" dirty="0">
                          <a:solidFill>
                            <a:schemeClr val="tx1"/>
                          </a:solidFill>
                          <a:effectLst/>
                        </a:rPr>
                        <a:t>⁫</a:t>
                      </a:r>
                      <a:endParaRPr lang="tr-TR" sz="1300" b="1" dirty="0">
                        <a:solidFill>
                          <a:schemeClr val="tx1"/>
                        </a:solidFill>
                        <a:effectLst/>
                        <a:latin typeface="Times New Roman"/>
                        <a:ea typeface="Times New Roman"/>
                      </a:endParaRPr>
                    </a:p>
                  </a:txBody>
                  <a:tcPr marL="68577" marR="68577" marT="0" marB="0">
                    <a:solidFill>
                      <a:schemeClr val="bg1"/>
                    </a:solidFill>
                  </a:tcPr>
                </a:tc>
                <a:extLst>
                  <a:ext uri="{0D108BD9-81ED-4DB2-BD59-A6C34878D82A}">
                    <a16:rowId xmlns:a16="http://schemas.microsoft.com/office/drawing/2014/main" val="10001"/>
                  </a:ext>
                </a:extLst>
              </a:tr>
              <a:tr h="972840">
                <a:tc>
                  <a:txBody>
                    <a:bodyPr/>
                    <a:lstStyle/>
                    <a:p>
                      <a:pPr>
                        <a:lnSpc>
                          <a:spcPct val="115000"/>
                        </a:lnSpc>
                        <a:spcAft>
                          <a:spcPts val="0"/>
                        </a:spcAft>
                      </a:pPr>
                      <a:r>
                        <a:rPr lang="tr-TR" sz="1400" dirty="0">
                          <a:solidFill>
                            <a:schemeClr val="tx1"/>
                          </a:solidFill>
                          <a:effectLst/>
                        </a:rPr>
                        <a:t>Yer/tarih</a:t>
                      </a:r>
                      <a:r>
                        <a:rPr lang="tr-TR" sz="1400" dirty="0" smtClean="0">
                          <a:solidFill>
                            <a:schemeClr val="tx1"/>
                          </a:solidFill>
                          <a:effectLst/>
                        </a:rPr>
                        <a:t>……………………….</a:t>
                      </a:r>
                      <a:endParaRPr lang="tr-TR" sz="1400" dirty="0">
                        <a:solidFill>
                          <a:schemeClr val="tx1"/>
                        </a:solidFill>
                        <a:effectLst/>
                      </a:endParaRPr>
                    </a:p>
                    <a:p>
                      <a:pPr>
                        <a:lnSpc>
                          <a:spcPct val="115000"/>
                        </a:lnSpc>
                        <a:spcAft>
                          <a:spcPts val="0"/>
                        </a:spcAft>
                      </a:pPr>
                      <a:r>
                        <a:rPr lang="tr-TR" sz="1400" dirty="0">
                          <a:solidFill>
                            <a:schemeClr val="tx1"/>
                          </a:solidFill>
                          <a:effectLst/>
                        </a:rPr>
                        <a:t>İsim: ……………………………….</a:t>
                      </a:r>
                    </a:p>
                    <a:p>
                      <a:pPr>
                        <a:lnSpc>
                          <a:spcPct val="115000"/>
                        </a:lnSpc>
                        <a:spcAft>
                          <a:spcPts val="0"/>
                        </a:spcAft>
                      </a:pPr>
                      <a:r>
                        <a:rPr lang="tr-TR" sz="1400" dirty="0">
                          <a:solidFill>
                            <a:schemeClr val="tx1"/>
                          </a:solidFill>
                          <a:effectLst/>
                        </a:rPr>
                        <a:t>Kaşe/imza:</a:t>
                      </a:r>
                      <a:endParaRPr lang="tr-TR" sz="1400" dirty="0">
                        <a:solidFill>
                          <a:schemeClr val="tx1"/>
                        </a:solidFill>
                        <a:effectLst/>
                        <a:latin typeface="Times New Roman"/>
                        <a:ea typeface="Times New Roman"/>
                      </a:endParaRPr>
                    </a:p>
                  </a:txBody>
                  <a:tcPr marL="68577" marR="68577" marT="0" marB="0">
                    <a:solidFill>
                      <a:schemeClr val="bg1"/>
                    </a:solidFill>
                  </a:tcPr>
                </a:tc>
                <a:tc>
                  <a:txBody>
                    <a:bodyPr/>
                    <a:lstStyle/>
                    <a:p>
                      <a:pPr>
                        <a:lnSpc>
                          <a:spcPct val="115000"/>
                        </a:lnSpc>
                        <a:spcAft>
                          <a:spcPts val="0"/>
                        </a:spcAft>
                      </a:pPr>
                      <a:r>
                        <a:rPr lang="tr-TR" sz="1400" b="1" dirty="0">
                          <a:solidFill>
                            <a:schemeClr val="tx1"/>
                          </a:solidFill>
                          <a:effectLst/>
                        </a:rPr>
                        <a:t>Yer/tarih</a:t>
                      </a:r>
                      <a:r>
                        <a:rPr lang="tr-TR" sz="1400" b="1" dirty="0" smtClean="0">
                          <a:solidFill>
                            <a:schemeClr val="tx1"/>
                          </a:solidFill>
                          <a:effectLst/>
                        </a:rPr>
                        <a:t>……………………….</a:t>
                      </a:r>
                      <a:endParaRPr lang="tr-TR" sz="1400" b="1" dirty="0">
                        <a:solidFill>
                          <a:schemeClr val="tx1"/>
                        </a:solidFill>
                        <a:effectLst/>
                      </a:endParaRPr>
                    </a:p>
                    <a:p>
                      <a:pPr>
                        <a:lnSpc>
                          <a:spcPct val="115000"/>
                        </a:lnSpc>
                        <a:spcAft>
                          <a:spcPts val="0"/>
                        </a:spcAft>
                      </a:pPr>
                      <a:r>
                        <a:rPr lang="tr-TR" sz="1400" b="1" dirty="0">
                          <a:solidFill>
                            <a:schemeClr val="tx1"/>
                          </a:solidFill>
                          <a:effectLst/>
                        </a:rPr>
                        <a:t>İsim: ……………………………….</a:t>
                      </a:r>
                    </a:p>
                    <a:p>
                      <a:pPr>
                        <a:lnSpc>
                          <a:spcPct val="115000"/>
                        </a:lnSpc>
                        <a:spcAft>
                          <a:spcPts val="0"/>
                        </a:spcAft>
                      </a:pPr>
                      <a:r>
                        <a:rPr lang="tr-TR" sz="1400" b="1" dirty="0">
                          <a:solidFill>
                            <a:schemeClr val="tx1"/>
                          </a:solidFill>
                          <a:effectLst/>
                        </a:rPr>
                        <a:t>Kaşe/imza:</a:t>
                      </a:r>
                      <a:endParaRPr lang="tr-TR" sz="1400" b="1" dirty="0">
                        <a:solidFill>
                          <a:schemeClr val="tx1"/>
                        </a:solidFill>
                        <a:effectLst/>
                        <a:latin typeface="Times New Roman"/>
                        <a:ea typeface="Times New Roman"/>
                      </a:endParaRPr>
                    </a:p>
                  </a:txBody>
                  <a:tcPr marL="68577" marR="68577" marT="0" marB="0">
                    <a:solidFill>
                      <a:schemeClr val="bg1"/>
                    </a:solidFill>
                  </a:tcPr>
                </a:tc>
                <a:tc>
                  <a:txBody>
                    <a:bodyPr/>
                    <a:lstStyle/>
                    <a:p>
                      <a:pPr>
                        <a:lnSpc>
                          <a:spcPct val="115000"/>
                        </a:lnSpc>
                        <a:spcAft>
                          <a:spcPts val="0"/>
                        </a:spcAft>
                      </a:pPr>
                      <a:r>
                        <a:rPr lang="tr-TR" sz="1400" dirty="0">
                          <a:solidFill>
                            <a:schemeClr val="tx1"/>
                          </a:solidFill>
                          <a:effectLst/>
                        </a:rPr>
                        <a:t>Yer/tarih…………………………….</a:t>
                      </a:r>
                    </a:p>
                    <a:p>
                      <a:pPr>
                        <a:lnSpc>
                          <a:spcPct val="115000"/>
                        </a:lnSpc>
                        <a:spcAft>
                          <a:spcPts val="0"/>
                        </a:spcAft>
                      </a:pPr>
                      <a:r>
                        <a:rPr lang="tr-TR" sz="1400" dirty="0">
                          <a:solidFill>
                            <a:schemeClr val="tx1"/>
                          </a:solidFill>
                          <a:effectLst/>
                        </a:rPr>
                        <a:t>İsim: ……………………………….</a:t>
                      </a:r>
                    </a:p>
                    <a:p>
                      <a:pPr>
                        <a:lnSpc>
                          <a:spcPct val="115000"/>
                        </a:lnSpc>
                        <a:spcAft>
                          <a:spcPts val="0"/>
                        </a:spcAft>
                      </a:pPr>
                      <a:r>
                        <a:rPr lang="tr-TR" sz="1400" dirty="0">
                          <a:solidFill>
                            <a:schemeClr val="tx1"/>
                          </a:solidFill>
                          <a:effectLst/>
                        </a:rPr>
                        <a:t>Kaşe/imza:</a:t>
                      </a:r>
                      <a:endParaRPr lang="tr-TR" sz="1400" dirty="0">
                        <a:solidFill>
                          <a:schemeClr val="tx1"/>
                        </a:solidFill>
                        <a:effectLst/>
                        <a:latin typeface="Times New Roman"/>
                        <a:ea typeface="Times New Roman"/>
                      </a:endParaRPr>
                    </a:p>
                  </a:txBody>
                  <a:tcPr marL="68577" marR="68577" marT="0" marB="0">
                    <a:solidFill>
                      <a:schemeClr val="bg1"/>
                    </a:solidFill>
                  </a:tcPr>
                </a:tc>
                <a:extLst>
                  <a:ext uri="{0D108BD9-81ED-4DB2-BD59-A6C34878D82A}">
                    <a16:rowId xmlns:a16="http://schemas.microsoft.com/office/drawing/2014/main" val="10002"/>
                  </a:ext>
                </a:extLst>
              </a:tr>
              <a:tr h="4285654">
                <a:tc gridSpan="3">
                  <a:txBody>
                    <a:bodyPr/>
                    <a:lstStyle/>
                    <a:p>
                      <a:pPr>
                        <a:lnSpc>
                          <a:spcPct val="115000"/>
                        </a:lnSpc>
                        <a:spcAft>
                          <a:spcPts val="0"/>
                        </a:spcAft>
                      </a:pPr>
                      <a:r>
                        <a:rPr lang="tr-TR" sz="1400" dirty="0">
                          <a:solidFill>
                            <a:schemeClr val="tx1"/>
                          </a:solidFill>
                          <a:effectLst/>
                        </a:rPr>
                        <a:t>10. Karar </a:t>
                      </a:r>
                    </a:p>
                    <a:p>
                      <a:pPr>
                        <a:lnSpc>
                          <a:spcPct val="115000"/>
                        </a:lnSpc>
                        <a:spcAft>
                          <a:spcPts val="0"/>
                        </a:spcAft>
                      </a:pPr>
                      <a:r>
                        <a:rPr lang="tr-TR" sz="1400" dirty="0">
                          <a:solidFill>
                            <a:schemeClr val="tx1"/>
                          </a:solidFill>
                          <a:effectLst/>
                        </a:rPr>
                        <a:t>⁫  Girişine izin verme      Yer/tarih………………………………………………………………………………………</a:t>
                      </a:r>
                    </a:p>
                    <a:p>
                      <a:pPr>
                        <a:lnSpc>
                          <a:spcPct val="115000"/>
                        </a:lnSpc>
                        <a:spcAft>
                          <a:spcPts val="0"/>
                        </a:spcAft>
                      </a:pPr>
                      <a:r>
                        <a:rPr lang="tr-TR" sz="1400" dirty="0">
                          <a:solidFill>
                            <a:schemeClr val="tx1"/>
                          </a:solidFill>
                          <a:effectLst/>
                        </a:rPr>
                        <a:t>                                          İsim: ………………………………………………………………………………….</a:t>
                      </a:r>
                    </a:p>
                    <a:p>
                      <a:pPr>
                        <a:lnSpc>
                          <a:spcPct val="115000"/>
                        </a:lnSpc>
                        <a:spcAft>
                          <a:spcPts val="0"/>
                        </a:spcAft>
                      </a:pPr>
                      <a:r>
                        <a:rPr lang="tr-TR" sz="1400" dirty="0">
                          <a:solidFill>
                            <a:schemeClr val="tx1"/>
                          </a:solidFill>
                          <a:effectLst/>
                        </a:rPr>
                        <a:t>                                          Kaşe/imza:</a:t>
                      </a:r>
                    </a:p>
                    <a:p>
                      <a:pPr>
                        <a:lnSpc>
                          <a:spcPct val="115000"/>
                        </a:lnSpc>
                        <a:spcAft>
                          <a:spcPts val="0"/>
                        </a:spcAft>
                      </a:pPr>
                      <a:r>
                        <a:rPr lang="tr-TR" sz="1400" dirty="0">
                          <a:solidFill>
                            <a:schemeClr val="tx1"/>
                          </a:solidFill>
                          <a:effectLst/>
                        </a:rPr>
                        <a:t>Uygun olduğu durumda TR Bitki Pasaportu (seri ya da parti ya da hafta) numarasını belirtiniz: ………………………………</a:t>
                      </a:r>
                    </a:p>
                    <a:p>
                      <a:pPr>
                        <a:lnSpc>
                          <a:spcPct val="115000"/>
                        </a:lnSpc>
                        <a:spcAft>
                          <a:spcPts val="0"/>
                        </a:spcAft>
                      </a:pPr>
                      <a:r>
                        <a:rPr lang="tr-TR" sz="1400" dirty="0">
                          <a:solidFill>
                            <a:schemeClr val="tx1"/>
                          </a:solidFill>
                          <a:effectLst/>
                        </a:rPr>
                        <a:t>⁫        Resmi önlem       </a:t>
                      </a:r>
                    </a:p>
                    <a:p>
                      <a:pPr>
                        <a:lnSpc>
                          <a:spcPct val="115000"/>
                        </a:lnSpc>
                        <a:spcAft>
                          <a:spcPts val="0"/>
                        </a:spcAft>
                      </a:pPr>
                      <a:r>
                        <a:rPr lang="tr-TR" sz="1400" dirty="0">
                          <a:solidFill>
                            <a:schemeClr val="tx1"/>
                          </a:solidFill>
                          <a:effectLst/>
                        </a:rPr>
                        <a:t>       ⁫ Girişin reddi    </a:t>
                      </a:r>
                      <a:r>
                        <a:rPr lang="tr-TR" sz="1400" dirty="0" smtClean="0">
                          <a:solidFill>
                            <a:schemeClr val="tx1"/>
                          </a:solidFill>
                          <a:effectLst/>
                        </a:rPr>
                        <a:t>                                                                             </a:t>
                      </a:r>
                      <a:r>
                        <a:rPr lang="tr-TR" sz="1400" dirty="0">
                          <a:solidFill>
                            <a:schemeClr val="tx1"/>
                          </a:solidFill>
                          <a:effectLst/>
                        </a:rPr>
                        <a:t>İmha     </a:t>
                      </a:r>
                    </a:p>
                    <a:p>
                      <a:pPr>
                        <a:lnSpc>
                          <a:spcPct val="115000"/>
                        </a:lnSpc>
                        <a:spcAft>
                          <a:spcPts val="0"/>
                        </a:spcAft>
                      </a:pPr>
                      <a:r>
                        <a:rPr lang="tr-TR" sz="1400" dirty="0">
                          <a:solidFill>
                            <a:schemeClr val="tx1"/>
                          </a:solidFill>
                          <a:effectLst/>
                        </a:rPr>
                        <a:t>       ⁫ Dolaşımı                                                                                  ⁫ </a:t>
                      </a:r>
                      <a:r>
                        <a:rPr lang="tr-TR" sz="1400" dirty="0" smtClean="0">
                          <a:solidFill>
                            <a:schemeClr val="tx1"/>
                          </a:solidFill>
                          <a:effectLst/>
                        </a:rPr>
                        <a:t>    </a:t>
                      </a:r>
                      <a:r>
                        <a:rPr lang="tr-TR" sz="1400" dirty="0">
                          <a:solidFill>
                            <a:schemeClr val="tx1"/>
                          </a:solidFill>
                          <a:effectLst/>
                        </a:rPr>
                        <a:t>Karantina Süresi</a:t>
                      </a:r>
                    </a:p>
                    <a:p>
                      <a:pPr>
                        <a:lnSpc>
                          <a:spcPct val="115000"/>
                        </a:lnSpc>
                        <a:spcAft>
                          <a:spcPts val="0"/>
                        </a:spcAft>
                      </a:pPr>
                      <a:r>
                        <a:rPr lang="tr-TR" sz="1400" dirty="0">
                          <a:solidFill>
                            <a:schemeClr val="tx1"/>
                          </a:solidFill>
                          <a:effectLst/>
                        </a:rPr>
                        <a:t>       ⁫ </a:t>
                      </a:r>
                      <a:r>
                        <a:rPr lang="tr-TR" sz="1400" dirty="0" err="1">
                          <a:solidFill>
                            <a:schemeClr val="tx1"/>
                          </a:solidFill>
                          <a:effectLst/>
                        </a:rPr>
                        <a:t>Enfekte</a:t>
                      </a:r>
                      <a:r>
                        <a:rPr lang="tr-TR" sz="1400" dirty="0">
                          <a:solidFill>
                            <a:schemeClr val="tx1"/>
                          </a:solidFill>
                          <a:effectLst/>
                        </a:rPr>
                        <a:t> ya da bulaşık ürünün ayrılması                                </a:t>
                      </a:r>
                      <a:r>
                        <a:rPr lang="tr-TR" sz="1400" dirty="0" smtClean="0">
                          <a:solidFill>
                            <a:schemeClr val="tx1"/>
                          </a:solidFill>
                          <a:effectLst/>
                        </a:rPr>
                        <a:t>Uygun </a:t>
                      </a:r>
                      <a:r>
                        <a:rPr lang="tr-TR" sz="1400" dirty="0">
                          <a:solidFill>
                            <a:schemeClr val="tx1"/>
                          </a:solidFill>
                          <a:effectLst/>
                        </a:rPr>
                        <a:t>Muamele</a:t>
                      </a:r>
                    </a:p>
                    <a:p>
                      <a:pPr>
                        <a:lnSpc>
                          <a:spcPct val="115000"/>
                        </a:lnSpc>
                        <a:spcAft>
                          <a:spcPts val="0"/>
                        </a:spcAft>
                      </a:pPr>
                      <a:r>
                        <a:rPr lang="tr-TR" sz="1400" dirty="0">
                          <a:solidFill>
                            <a:schemeClr val="tx1"/>
                          </a:solidFill>
                          <a:effectLst/>
                        </a:rPr>
                        <a:t> </a:t>
                      </a:r>
                    </a:p>
                    <a:p>
                      <a:pPr>
                        <a:lnSpc>
                          <a:spcPct val="115000"/>
                        </a:lnSpc>
                        <a:spcAft>
                          <a:spcPts val="0"/>
                        </a:spcAft>
                      </a:pPr>
                      <a:r>
                        <a:rPr lang="tr-TR" sz="1400" dirty="0">
                          <a:solidFill>
                            <a:schemeClr val="tx1"/>
                          </a:solidFill>
                          <a:effectLst/>
                          <a:hlinkClick r:id="rId3" action="ppaction://hlinkfile"/>
                        </a:rPr>
                        <a:t>Açıklama</a:t>
                      </a:r>
                      <a:r>
                        <a:rPr lang="tr-TR" sz="1400" dirty="0" smtClean="0">
                          <a:solidFill>
                            <a:schemeClr val="tx1"/>
                          </a:solidFill>
                          <a:effectLst/>
                          <a:hlinkClick r:id="rId3" action="ppaction://hlinkfile"/>
                        </a:rPr>
                        <a:t>…</a:t>
                      </a:r>
                      <a:r>
                        <a:rPr lang="tr-TR" sz="1400" dirty="0" smtClean="0">
                          <a:solidFill>
                            <a:schemeClr val="tx1"/>
                          </a:solidFill>
                          <a:effectLst/>
                        </a:rPr>
                        <a:t>………………………………………………………………………………………………………………</a:t>
                      </a:r>
                      <a:endParaRPr lang="tr-TR" sz="1400" dirty="0">
                        <a:solidFill>
                          <a:schemeClr val="tx1"/>
                        </a:solidFill>
                        <a:effectLst/>
                      </a:endParaRPr>
                    </a:p>
                    <a:p>
                      <a:pPr>
                        <a:lnSpc>
                          <a:spcPct val="115000"/>
                        </a:lnSpc>
                        <a:spcAft>
                          <a:spcPts val="0"/>
                        </a:spcAft>
                      </a:pPr>
                      <a:r>
                        <a:rPr lang="tr-TR" sz="1400" dirty="0" smtClean="0">
                          <a:solidFill>
                            <a:schemeClr val="tx1"/>
                          </a:solidFill>
                          <a:effectLst/>
                        </a:rPr>
                        <a:t>………………………………………………………………………………………………………………………………</a:t>
                      </a:r>
                      <a:endParaRPr lang="tr-TR" sz="1400" dirty="0">
                        <a:solidFill>
                          <a:schemeClr val="tx1"/>
                        </a:solidFill>
                        <a:effectLst/>
                      </a:endParaRPr>
                    </a:p>
                    <a:p>
                      <a:pPr>
                        <a:lnSpc>
                          <a:spcPct val="115000"/>
                        </a:lnSpc>
                        <a:spcAft>
                          <a:spcPts val="0"/>
                        </a:spcAft>
                      </a:pPr>
                      <a:r>
                        <a:rPr lang="en-US" sz="1400" dirty="0" smtClean="0">
                          <a:solidFill>
                            <a:schemeClr val="tx1"/>
                          </a:solidFill>
                          <a:effectLst/>
                        </a:rPr>
                        <a:t> </a:t>
                      </a:r>
                      <a:endParaRPr lang="tr-TR" sz="1400" dirty="0">
                        <a:solidFill>
                          <a:schemeClr val="tx1"/>
                        </a:solidFill>
                        <a:effectLst/>
                        <a:latin typeface="Times New Roman"/>
                        <a:ea typeface="Times New Roman"/>
                      </a:endParaRPr>
                    </a:p>
                  </a:txBody>
                  <a:tcPr marL="68577" marR="68577" marT="0" marB="0">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752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18134" y="0"/>
            <a:ext cx="12770336" cy="7602071"/>
          </a:xfrm>
          <a:prstGeom prst="rect">
            <a:avLst/>
          </a:prstGeom>
        </p:spPr>
      </p:pic>
      <p:sp>
        <p:nvSpPr>
          <p:cNvPr id="2" name="Dikdörtgen 1"/>
          <p:cNvSpPr>
            <a:spLocks noChangeArrowheads="1"/>
          </p:cNvSpPr>
          <p:nvPr/>
        </p:nvSpPr>
        <p:spPr bwMode="auto">
          <a:xfrm>
            <a:off x="905435" y="1479176"/>
            <a:ext cx="10053717" cy="489364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i="0" dirty="0">
                <a:cs typeface="Times New Roman" panose="02020603050405020304" pitchFamily="18" charset="0"/>
              </a:rPr>
              <a:t>BİTKİ KARANTİNASI YÖNETMELİĞİ</a:t>
            </a:r>
          </a:p>
          <a:p>
            <a:pPr algn="just">
              <a:spcBef>
                <a:spcPct val="0"/>
              </a:spcBef>
              <a:buFontTx/>
              <a:buNone/>
            </a:pPr>
            <a:r>
              <a:rPr lang="tr-TR" altLang="tr-TR" sz="2400" i="0" dirty="0">
                <a:cs typeface="Times New Roman" panose="02020603050405020304" pitchFamily="18" charset="0"/>
              </a:rPr>
              <a:t>İthalat kontrolü</a:t>
            </a:r>
          </a:p>
          <a:p>
            <a:pPr algn="just">
              <a:spcBef>
                <a:spcPct val="0"/>
              </a:spcBef>
              <a:buFontTx/>
              <a:buNone/>
            </a:pPr>
            <a:r>
              <a:rPr lang="tr-TR" altLang="tr-TR" sz="2400" i="0" dirty="0">
                <a:cs typeface="Times New Roman" panose="02020603050405020304" pitchFamily="18" charset="0"/>
              </a:rPr>
              <a:t>Madde 7</a:t>
            </a:r>
          </a:p>
          <a:p>
            <a:pPr algn="just">
              <a:spcBef>
                <a:spcPct val="0"/>
              </a:spcBef>
              <a:buFontTx/>
              <a:buNone/>
            </a:pPr>
            <a:r>
              <a:rPr lang="tr-TR" altLang="tr-TR" sz="2400" i="0" dirty="0">
                <a:cs typeface="Times New Roman" panose="02020603050405020304" pitchFamily="18" charset="0"/>
              </a:rPr>
              <a:t>(6) Ek-5’te listelenen bitki, bitkisel ürün ve diğer maddelerin beyan ve bitki sağlığı kontrolünün giriş noktasında yapılmasının mümkün olmadığı durumlarda belge kontrolü giriş noktasında yapılarak, ülke içinde başka bir yetkili kontrol yerine sevkine izin verilebilir. Bu gibi durumlarda;</a:t>
            </a:r>
          </a:p>
          <a:p>
            <a:pPr algn="just">
              <a:spcBef>
                <a:spcPct val="0"/>
              </a:spcBef>
              <a:buFontTx/>
              <a:buNone/>
            </a:pPr>
            <a:endParaRPr lang="tr-TR" altLang="tr-TR" sz="2400" i="0" dirty="0">
              <a:ea typeface="Calibri" panose="020F0502020204030204" pitchFamily="34" charset="0"/>
              <a:cs typeface="Times New Roman" panose="02020603050405020304" pitchFamily="18" charset="0"/>
            </a:endParaRPr>
          </a:p>
          <a:p>
            <a:pPr algn="just">
              <a:spcBef>
                <a:spcPct val="0"/>
              </a:spcBef>
              <a:buFontTx/>
              <a:buNone/>
            </a:pPr>
            <a:r>
              <a:rPr lang="tr-TR" altLang="tr-TR" sz="2400" i="0" dirty="0">
                <a:cs typeface="Times New Roman" panose="02020603050405020304" pitchFamily="18" charset="0"/>
              </a:rPr>
              <a:t>a) İlk giriş noktasındaki </a:t>
            </a:r>
            <a:r>
              <a:rPr lang="tr-TR" altLang="tr-TR" sz="2400" i="0" dirty="0" err="1">
                <a:cs typeface="Times New Roman" panose="02020603050405020304" pitchFamily="18" charset="0"/>
              </a:rPr>
              <a:t>inspektörler</a:t>
            </a:r>
            <a:r>
              <a:rPr lang="tr-TR" altLang="tr-TR" sz="2400" i="0" dirty="0">
                <a:cs typeface="Times New Roman" panose="02020603050405020304" pitchFamily="18" charset="0"/>
              </a:rPr>
              <a:t> tarafından, ek-11’de yer alan örneğe uygun ‘Bitki Sağlığı Dolaşım Belgesi’ bir </a:t>
            </a:r>
            <a:r>
              <a:rPr lang="tr-TR" altLang="tr-TR" sz="2400" i="0" dirty="0" smtClean="0">
                <a:cs typeface="Times New Roman" panose="02020603050405020304" pitchFamily="18" charset="0"/>
              </a:rPr>
              <a:t>asıl, </a:t>
            </a:r>
            <a:r>
              <a:rPr lang="tr-TR" altLang="tr-TR" sz="2400" i="0" dirty="0">
                <a:cs typeface="Times New Roman" panose="02020603050405020304" pitchFamily="18" charset="0"/>
              </a:rPr>
              <a:t>bir suret olarak doldurulur, onaylanır ve belgenin aslı söz konusu sevkiyata eşlik eder. Bu belge okunaklı bir şekilde </a:t>
            </a:r>
            <a:r>
              <a:rPr lang="tr-TR" altLang="tr-TR" sz="2400" b="1" i="0" dirty="0">
                <a:cs typeface="Times New Roman" panose="02020603050405020304" pitchFamily="18" charset="0"/>
              </a:rPr>
              <a:t>büyük harflerle</a:t>
            </a:r>
            <a:r>
              <a:rPr lang="tr-TR" altLang="tr-TR" sz="2400" i="0" dirty="0">
                <a:cs typeface="Times New Roman" panose="02020603050405020304" pitchFamily="18" charset="0"/>
              </a:rPr>
              <a:t> el yazısıyla ya da elektronik ortamda doldurulur. Bitki Sağlığı Dolaşım Belgesi varış noktasındaki ilgili müdürlük tarafından istenir.</a:t>
            </a:r>
            <a:endParaRPr lang="tr-TR" altLang="tr-TR" sz="2400" i="0" dirty="0">
              <a:cs typeface="Calibri" panose="020F0502020204030204" pitchFamily="34" charset="0"/>
            </a:endParaRPr>
          </a:p>
        </p:txBody>
      </p:sp>
    </p:spTree>
    <p:extLst>
      <p:ext uri="{BB962C8B-B14F-4D97-AF65-F5344CB8AC3E}">
        <p14:creationId xmlns:p14="http://schemas.microsoft.com/office/powerpoint/2010/main" val="156279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90550" y="-1"/>
            <a:ext cx="12758042" cy="7584141"/>
          </a:xfrm>
          <a:prstGeom prst="rect">
            <a:avLst/>
          </a:prstGeom>
        </p:spPr>
      </p:pic>
      <p:sp>
        <p:nvSpPr>
          <p:cNvPr id="2" name="3 İçerik Yer Tutucusu"/>
          <p:cNvSpPr txBox="1">
            <a:spLocks/>
          </p:cNvSpPr>
          <p:nvPr/>
        </p:nvSpPr>
        <p:spPr bwMode="auto">
          <a:xfrm>
            <a:off x="1165412" y="1443317"/>
            <a:ext cx="9643616" cy="4285129"/>
          </a:xfrm>
          <a:prstGeom prst="rect">
            <a:avLst/>
          </a:prstGeom>
          <a:noFill/>
          <a:ln w="31750">
            <a:noFill/>
            <a:miter lim="800000"/>
            <a:headEnd/>
            <a:tailEnd/>
          </a:ln>
        </p:spPr>
        <p:txBody>
          <a:bodyPr/>
          <a:lstStyle/>
          <a:p>
            <a:pPr eaLnBrk="1" hangingPunct="1">
              <a:defRPr/>
            </a:pPr>
            <a:endParaRPr lang="tr-TR" sz="2000" b="1" dirty="0"/>
          </a:p>
          <a:p>
            <a:pPr marL="342900" indent="-342900" algn="just">
              <a:defRPr/>
            </a:pPr>
            <a:r>
              <a:rPr lang="tr-TR" altLang="tr-TR" sz="2000" i="0" dirty="0" smtClean="0">
                <a:ea typeface="Calibri" pitchFamily="34" charset="0"/>
                <a:cs typeface="Times New Roman" pitchFamily="18" charset="0"/>
              </a:rPr>
              <a:t>b</a:t>
            </a:r>
            <a:r>
              <a:rPr lang="tr-TR" altLang="tr-TR" sz="2400" i="0" dirty="0">
                <a:ea typeface="Calibri" pitchFamily="34" charset="0"/>
                <a:cs typeface="Times New Roman" pitchFamily="18" charset="0"/>
              </a:rPr>
              <a:t>) Beyan ve bitki sağlığı kontrolleri, gümrüklü sahalarda, </a:t>
            </a:r>
            <a:r>
              <a:rPr lang="tr-TR" altLang="tr-TR" sz="2400" i="0" dirty="0" smtClean="0">
                <a:ea typeface="Calibri" pitchFamily="34" charset="0"/>
                <a:cs typeface="Times New Roman" pitchFamily="18" charset="0"/>
              </a:rPr>
              <a:t>gümrük gözetimindeki </a:t>
            </a:r>
            <a:r>
              <a:rPr lang="tr-TR" altLang="tr-TR" sz="2400" i="0" dirty="0">
                <a:ea typeface="Calibri" pitchFamily="34" charset="0"/>
                <a:cs typeface="Times New Roman" pitchFamily="18" charset="0"/>
              </a:rPr>
              <a:t>geçici depolama yerlerinde, izolasyonu sağlanmış </a:t>
            </a:r>
            <a:r>
              <a:rPr lang="tr-TR" altLang="tr-TR" sz="2400" i="0" dirty="0" smtClean="0">
                <a:ea typeface="Calibri" pitchFamily="34" charset="0"/>
                <a:cs typeface="Times New Roman" pitchFamily="18" charset="0"/>
              </a:rPr>
              <a:t>olması </a:t>
            </a:r>
            <a:r>
              <a:rPr lang="tr-TR" altLang="tr-TR" sz="2400" i="0" dirty="0">
                <a:ea typeface="Calibri" pitchFamily="34" charset="0"/>
                <a:cs typeface="Times New Roman" pitchFamily="18" charset="0"/>
              </a:rPr>
              <a:t>kaydıyla </a:t>
            </a:r>
            <a:r>
              <a:rPr lang="tr-TR" altLang="tr-TR" sz="2400" i="0" dirty="0" err="1">
                <a:ea typeface="Calibri" pitchFamily="34" charset="0"/>
                <a:cs typeface="Times New Roman" pitchFamily="18" charset="0"/>
              </a:rPr>
              <a:t>yedd</a:t>
            </a:r>
            <a:r>
              <a:rPr lang="tr-TR" altLang="tr-TR" sz="2400" i="0" dirty="0">
                <a:ea typeface="Calibri" pitchFamily="34" charset="0"/>
                <a:cs typeface="Times New Roman" pitchFamily="18" charset="0"/>
              </a:rPr>
              <a:t>-i emin sahalarında yapılır.</a:t>
            </a:r>
          </a:p>
          <a:p>
            <a:pPr marL="342900" indent="-342900" algn="just">
              <a:defRPr/>
            </a:pPr>
            <a:endParaRPr lang="tr-TR" altLang="tr-TR" sz="2400" i="0" dirty="0">
              <a:ea typeface="Calibri" pitchFamily="34" charset="0"/>
              <a:cs typeface="Times New Roman" pitchFamily="18" charset="0"/>
            </a:endParaRPr>
          </a:p>
          <a:p>
            <a:pPr algn="just">
              <a:defRPr/>
            </a:pPr>
            <a:r>
              <a:rPr lang="tr-TR" altLang="tr-TR" sz="2400" i="0" dirty="0">
                <a:ea typeface="Calibri" pitchFamily="34" charset="0"/>
                <a:cs typeface="Times New Roman" pitchFamily="18" charset="0"/>
              </a:rPr>
              <a:t>c) Nakliye sırasında yayılma riski oluşmaması için nakliyeye ilişkin hüküm Müdürlük denetiminde doldurulur ve imzalanır. </a:t>
            </a:r>
          </a:p>
          <a:p>
            <a:pPr algn="just">
              <a:defRPr/>
            </a:pPr>
            <a:endParaRPr lang="tr-TR" altLang="tr-TR" sz="2400" i="0" dirty="0">
              <a:ea typeface="Calibri" pitchFamily="34" charset="0"/>
              <a:cs typeface="Times New Roman" pitchFamily="18" charset="0"/>
            </a:endParaRPr>
          </a:p>
          <a:p>
            <a:pPr algn="just">
              <a:defRPr/>
            </a:pPr>
            <a:r>
              <a:rPr lang="tr-TR" altLang="tr-TR" sz="2400" i="0" dirty="0">
                <a:ea typeface="Calibri" pitchFamily="34" charset="0"/>
                <a:cs typeface="Times New Roman" pitchFamily="18" charset="0"/>
              </a:rPr>
              <a:t>ç) Varış yerindeki kontrolden sorumlu Müdürlük, beyan ve bitki    sağlığı    kontrollerini gerçekleştirmek amacıyla Bakanlıkça talimatla belirlenen   asgari koşulların yerine getirilmesini ve yeterli tesis, araç ve ekipmanın bulunması ve/veya bulundurulmasını sağlar</a:t>
            </a:r>
            <a:r>
              <a:rPr lang="tr-TR" altLang="tr-TR" sz="2400" i="0" dirty="0" smtClean="0">
                <a:ea typeface="Calibri" pitchFamily="34" charset="0"/>
                <a:cs typeface="Times New Roman" pitchFamily="18" charset="0"/>
              </a:rPr>
              <a:t>.</a:t>
            </a:r>
            <a:endParaRPr lang="tr-TR" altLang="tr-TR" sz="2400" b="1" i="0" dirty="0">
              <a:ea typeface="Calibri" pitchFamily="34" charset="0"/>
              <a:cs typeface="Times New Roman" pitchFamily="18" charset="0"/>
            </a:endParaRPr>
          </a:p>
        </p:txBody>
      </p:sp>
      <p:sp>
        <p:nvSpPr>
          <p:cNvPr id="3" name="Dikdörtgen 2"/>
          <p:cNvSpPr/>
          <p:nvPr/>
        </p:nvSpPr>
        <p:spPr>
          <a:xfrm>
            <a:off x="3803550" y="535705"/>
            <a:ext cx="4393832" cy="461665"/>
          </a:xfrm>
          <a:prstGeom prst="rect">
            <a:avLst/>
          </a:prstGeom>
        </p:spPr>
        <p:txBody>
          <a:bodyPr wrap="none">
            <a:spAutoFit/>
          </a:bodyPr>
          <a:lstStyle/>
          <a:p>
            <a:pPr algn="ctr">
              <a:spcBef>
                <a:spcPct val="0"/>
              </a:spcBef>
              <a:buFontTx/>
              <a:buNone/>
            </a:pPr>
            <a:r>
              <a:rPr lang="tr-TR" altLang="tr-TR" sz="2400" dirty="0">
                <a:cs typeface="Times New Roman" panose="02020603050405020304" pitchFamily="18" charset="0"/>
              </a:rPr>
              <a:t>BİTKİ KARANTİNASI YÖNETMELİĞİ</a:t>
            </a:r>
          </a:p>
        </p:txBody>
      </p:sp>
    </p:spTree>
    <p:extLst>
      <p:ext uri="{BB962C8B-B14F-4D97-AF65-F5344CB8AC3E}">
        <p14:creationId xmlns:p14="http://schemas.microsoft.com/office/powerpoint/2010/main" val="28704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87275" y="0"/>
            <a:ext cx="12749802" cy="7557247"/>
          </a:xfrm>
          <a:prstGeom prst="rect">
            <a:avLst/>
          </a:prstGeom>
        </p:spPr>
      </p:pic>
      <p:sp>
        <p:nvSpPr>
          <p:cNvPr id="2" name="3 İçerik Yer Tutucusu"/>
          <p:cNvSpPr txBox="1">
            <a:spLocks/>
          </p:cNvSpPr>
          <p:nvPr/>
        </p:nvSpPr>
        <p:spPr bwMode="auto">
          <a:xfrm>
            <a:off x="1146413" y="1303102"/>
            <a:ext cx="9894626" cy="42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tr-TR" altLang="tr-TR" sz="2000" b="1" i="0" dirty="0">
                <a:latin typeface="Constantia" panose="02030602050306030303" pitchFamily="18" charset="0"/>
                <a:ea typeface="Calibri" panose="020F0502020204030204" pitchFamily="34" charset="0"/>
                <a:cs typeface="Times New Roman" panose="02020603050405020304" pitchFamily="18" charset="0"/>
              </a:rPr>
              <a:t>   </a:t>
            </a:r>
            <a:endParaRPr lang="tr-TR" altLang="tr-TR" sz="2400" b="1" i="0" dirty="0">
              <a:latin typeface="Constantia" panose="02030602050306030303" pitchFamily="18" charset="0"/>
              <a:ea typeface="Calibri" panose="020F0502020204030204" pitchFamily="34" charset="0"/>
              <a:cs typeface="Times New Roman" panose="02020603050405020304" pitchFamily="18" charset="0"/>
            </a:endParaRPr>
          </a:p>
          <a:p>
            <a:pPr algn="just" eaLnBrk="1" hangingPunct="1">
              <a:spcBef>
                <a:spcPct val="0"/>
              </a:spcBef>
              <a:buFontTx/>
              <a:buNone/>
            </a:pPr>
            <a:r>
              <a:rPr lang="tr-TR" altLang="tr-TR" sz="2400" b="1" i="0" dirty="0">
                <a:latin typeface="+mn-lt"/>
                <a:ea typeface="Calibri" panose="020F0502020204030204" pitchFamily="34" charset="0"/>
                <a:cs typeface="Times New Roman" panose="02020603050405020304" pitchFamily="18" charset="0"/>
              </a:rPr>
              <a:t>d) </a:t>
            </a:r>
            <a:r>
              <a:rPr lang="tr-TR" altLang="tr-TR" sz="2400" i="0" dirty="0">
                <a:latin typeface="+mn-lt"/>
                <a:ea typeface="Calibri" panose="020F0502020204030204" pitchFamily="34" charset="0"/>
                <a:cs typeface="Times New Roman" panose="02020603050405020304" pitchFamily="18" charset="0"/>
              </a:rPr>
              <a:t>Söz konusu sevkiyatlar için kullanılan nakil araçları ya da sevkiyatların ambalajlarının, ürünlerin uygun muayene yerlerine (antrepolar, </a:t>
            </a:r>
            <a:r>
              <a:rPr lang="tr-TR" altLang="tr-TR" sz="2400" i="0" dirty="0" err="1">
                <a:latin typeface="+mn-lt"/>
                <a:ea typeface="Calibri" panose="020F0502020204030204" pitchFamily="34" charset="0"/>
                <a:cs typeface="Times New Roman" panose="02020603050405020304" pitchFamily="18" charset="0"/>
              </a:rPr>
              <a:t>yedd</a:t>
            </a:r>
            <a:r>
              <a:rPr lang="tr-TR" altLang="tr-TR" sz="2400" i="0" dirty="0">
                <a:latin typeface="+mn-lt"/>
                <a:ea typeface="Calibri" panose="020F0502020204030204" pitchFamily="34" charset="0"/>
                <a:cs typeface="Times New Roman" panose="02020603050405020304" pitchFamily="18" charset="0"/>
              </a:rPr>
              <a:t>-i emin alanları ve benzeri) geldiklerinde taşınması süresince istila ya da enfeksiyona neden olmayacak ve içerikleri değişmeden kalacak bir şekilde kapatılmış ve mühürlenmiş olması gerekir</a:t>
            </a:r>
            <a:r>
              <a:rPr lang="tr-TR" altLang="tr-TR" sz="2400" i="0" dirty="0" smtClean="0">
                <a:latin typeface="+mn-lt"/>
                <a:ea typeface="Calibri" panose="020F0502020204030204" pitchFamily="34" charset="0"/>
                <a:cs typeface="Times New Roman" panose="02020603050405020304" pitchFamily="18" charset="0"/>
              </a:rPr>
              <a:t>.</a:t>
            </a:r>
          </a:p>
          <a:p>
            <a:pPr algn="just" eaLnBrk="1" hangingPunct="1">
              <a:spcBef>
                <a:spcPct val="0"/>
              </a:spcBef>
              <a:buFontTx/>
              <a:buNone/>
            </a:pPr>
            <a:r>
              <a:rPr lang="tr-TR" altLang="tr-TR" sz="2400" i="0" dirty="0" smtClean="0">
                <a:latin typeface="+mn-lt"/>
                <a:ea typeface="Calibri" panose="020F0502020204030204" pitchFamily="34" charset="0"/>
                <a:cs typeface="Times New Roman" panose="02020603050405020304" pitchFamily="18" charset="0"/>
              </a:rPr>
              <a:t> </a:t>
            </a:r>
            <a:r>
              <a:rPr lang="tr-TR" altLang="tr-TR" sz="2400" i="0" dirty="0">
                <a:latin typeface="+mn-lt"/>
                <a:ea typeface="Calibri" panose="020F0502020204030204" pitchFamily="34" charset="0"/>
                <a:cs typeface="Times New Roman" panose="02020603050405020304" pitchFamily="18" charset="0"/>
              </a:rPr>
              <a:t>Yalnızca gerekçeli hallerde ilgili Müdürlük, söz konusu ürünlerin muayenenin yapılacağı onaylanmış yere nakliyeleri sırasında, istila ya da enfeksiyona sebep olmaması şartıyla, kapatılmamış ya da mühürlenmemiş sevkiyatlara izin verebilir</a:t>
            </a:r>
            <a:r>
              <a:rPr lang="tr-TR" altLang="tr-TR" sz="2400" i="0" dirty="0" smtClean="0">
                <a:latin typeface="+mn-lt"/>
                <a:ea typeface="Calibri" panose="020F0502020204030204" pitchFamily="34" charset="0"/>
                <a:cs typeface="Times New Roman" panose="02020603050405020304" pitchFamily="18" charset="0"/>
              </a:rPr>
              <a:t>.</a:t>
            </a:r>
            <a:endParaRPr lang="tr-TR" altLang="tr-TR" sz="1000" b="1" i="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3899084" y="801385"/>
            <a:ext cx="4393832" cy="461665"/>
          </a:xfrm>
          <a:prstGeom prst="rect">
            <a:avLst/>
          </a:prstGeom>
        </p:spPr>
        <p:txBody>
          <a:bodyPr wrap="none">
            <a:spAutoFit/>
          </a:bodyPr>
          <a:lstStyle/>
          <a:p>
            <a:pPr algn="ctr">
              <a:spcBef>
                <a:spcPct val="0"/>
              </a:spcBef>
              <a:buFontTx/>
              <a:buNone/>
            </a:pPr>
            <a:r>
              <a:rPr lang="tr-TR" altLang="tr-TR" sz="2400" dirty="0">
                <a:cs typeface="Times New Roman" panose="02020603050405020304" pitchFamily="18" charset="0"/>
              </a:rPr>
              <a:t>BİTKİ KARANTİNASI YÖNETMELİĞİ</a:t>
            </a:r>
          </a:p>
        </p:txBody>
      </p:sp>
    </p:spTree>
    <p:extLst>
      <p:ext uri="{BB962C8B-B14F-4D97-AF65-F5344CB8AC3E}">
        <p14:creationId xmlns:p14="http://schemas.microsoft.com/office/powerpoint/2010/main" val="23072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5382" y="0"/>
            <a:ext cx="12722583" cy="8004169"/>
          </a:xfrm>
          <a:prstGeom prst="rect">
            <a:avLst/>
          </a:prstGeom>
        </p:spPr>
      </p:pic>
      <p:sp>
        <p:nvSpPr>
          <p:cNvPr id="2" name="Dikdörtgen 1"/>
          <p:cNvSpPr>
            <a:spLocks noChangeArrowheads="1"/>
          </p:cNvSpPr>
          <p:nvPr/>
        </p:nvSpPr>
        <p:spPr bwMode="auto">
          <a:xfrm>
            <a:off x="233082" y="1472394"/>
            <a:ext cx="113313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400" i="0" dirty="0">
                <a:latin typeface="Arial" panose="020B0604020202020204" pitchFamily="34" charset="0"/>
                <a:ea typeface="Calibri" panose="020F0502020204030204" pitchFamily="34" charset="0"/>
                <a:cs typeface="Times New Roman" panose="02020603050405020304" pitchFamily="18" charset="0"/>
              </a:rPr>
              <a:t>e) (b) bendinde belirtilen geçici depolama ve </a:t>
            </a:r>
            <a:r>
              <a:rPr lang="tr-TR" altLang="tr-TR" sz="2400" i="0" dirty="0" err="1">
                <a:latin typeface="Arial" panose="020B0604020202020204" pitchFamily="34" charset="0"/>
                <a:ea typeface="Calibri" panose="020F0502020204030204" pitchFamily="34" charset="0"/>
                <a:cs typeface="Times New Roman" panose="02020603050405020304" pitchFamily="18" charset="0"/>
              </a:rPr>
              <a:t>yedd</a:t>
            </a:r>
            <a:r>
              <a:rPr lang="tr-TR" altLang="tr-TR" sz="2400" i="0" dirty="0">
                <a:latin typeface="Arial" panose="020B0604020202020204" pitchFamily="34" charset="0"/>
                <a:ea typeface="Calibri" panose="020F0502020204030204" pitchFamily="34" charset="0"/>
                <a:cs typeface="Times New Roman" panose="02020603050405020304" pitchFamily="18" charset="0"/>
              </a:rPr>
              <a:t>-i emin alanlarının; Gümrük Müdürlüğünün denetiminde olması, çevresi ile fiziki bağlantısının kesilmiş ve dış ortamdan izole edilmiş olması, dışarıdan zararlı organizma bulaşmasını engelleyecek şekilde önlem alınmış olması ve bu alanlara giriş ve çıkışların kontrol altında olması gerekir</a:t>
            </a:r>
            <a:r>
              <a:rPr lang="tr-TR" altLang="tr-TR" sz="2400" i="0" dirty="0" smtClean="0">
                <a:latin typeface="Arial" panose="020B0604020202020204" pitchFamily="34" charset="0"/>
                <a:ea typeface="Calibri" panose="020F0502020204030204" pitchFamily="34" charset="0"/>
                <a:cs typeface="Times New Roman" panose="02020603050405020304" pitchFamily="18" charset="0"/>
              </a:rPr>
              <a:t>.</a:t>
            </a:r>
          </a:p>
          <a:p>
            <a:pPr algn="just">
              <a:spcBef>
                <a:spcPct val="0"/>
              </a:spcBef>
              <a:buFontTx/>
              <a:buNone/>
            </a:pPr>
            <a:r>
              <a:rPr lang="tr-TR" altLang="tr-TR" sz="2400" i="0" dirty="0" smtClean="0">
                <a:latin typeface="Arial" panose="020B0604020202020204" pitchFamily="34" charset="0"/>
                <a:ea typeface="Calibri" panose="020F0502020204030204" pitchFamily="34" charset="0"/>
                <a:cs typeface="Times New Roman" panose="02020603050405020304" pitchFamily="18" charset="0"/>
              </a:rPr>
              <a:t> </a:t>
            </a:r>
            <a:r>
              <a:rPr lang="tr-TR" altLang="tr-TR" sz="2400" i="0" dirty="0">
                <a:latin typeface="Arial" panose="020B0604020202020204" pitchFamily="34" charset="0"/>
                <a:ea typeface="Calibri" panose="020F0502020204030204" pitchFamily="34" charset="0"/>
                <a:cs typeface="Times New Roman" panose="02020603050405020304" pitchFamily="18" charset="0"/>
              </a:rPr>
              <a:t>İlgili Müdürlük tarafından </a:t>
            </a:r>
            <a:r>
              <a:rPr lang="tr-TR" altLang="tr-TR" sz="2400" i="0" dirty="0" err="1">
                <a:latin typeface="Arial" panose="020B0604020202020204" pitchFamily="34" charset="0"/>
                <a:ea typeface="Calibri" panose="020F0502020204030204" pitchFamily="34" charset="0"/>
                <a:cs typeface="Times New Roman" panose="02020603050405020304" pitchFamily="18" charset="0"/>
              </a:rPr>
              <a:t>yedd</a:t>
            </a:r>
            <a:r>
              <a:rPr lang="tr-TR" altLang="tr-TR" sz="2400" i="0" dirty="0">
                <a:latin typeface="Arial" panose="020B0604020202020204" pitchFamily="34" charset="0"/>
                <a:ea typeface="Calibri" panose="020F0502020204030204" pitchFamily="34" charset="0"/>
                <a:cs typeface="Times New Roman" panose="02020603050405020304" pitchFamily="18" charset="0"/>
              </a:rPr>
              <a:t>-i emin alanlarının uygunluğu kontrol edilir. Uygun olmayan </a:t>
            </a:r>
            <a:r>
              <a:rPr lang="tr-TR" altLang="tr-TR" sz="2400" i="0" dirty="0" err="1">
                <a:latin typeface="Arial" panose="020B0604020202020204" pitchFamily="34" charset="0"/>
                <a:ea typeface="Calibri" panose="020F0502020204030204" pitchFamily="34" charset="0"/>
                <a:cs typeface="Times New Roman" panose="02020603050405020304" pitchFamily="18" charset="0"/>
              </a:rPr>
              <a:t>yedd</a:t>
            </a:r>
            <a:r>
              <a:rPr lang="tr-TR" altLang="tr-TR" sz="2400" i="0" dirty="0">
                <a:latin typeface="Arial" panose="020B0604020202020204" pitchFamily="34" charset="0"/>
                <a:ea typeface="Calibri" panose="020F0502020204030204" pitchFamily="34" charset="0"/>
                <a:cs typeface="Times New Roman" panose="02020603050405020304" pitchFamily="18" charset="0"/>
              </a:rPr>
              <a:t>-i emin yerlerinin neden uygun olmadığı ve alınması gereken ilave tedbirler, Müdürlük tarafından ithalatçıya ve ilgili Gümrük Müdürlüğüne bildirilir. </a:t>
            </a:r>
            <a:r>
              <a:rPr lang="tr-TR" altLang="tr-TR" sz="2400" i="0" dirty="0">
                <a:latin typeface="Arial" panose="020B0604020202020204" pitchFamily="34" charset="0"/>
                <a:ea typeface="Calibri" panose="020F0502020204030204" pitchFamily="34" charset="0"/>
                <a:cs typeface="Times New Roman" panose="02020603050405020304" pitchFamily="18" charset="0"/>
                <a:hlinkClick r:id="rId3" action="ppaction://hlinkfile"/>
              </a:rPr>
              <a:t>(</a:t>
            </a:r>
            <a:r>
              <a:rPr lang="tr-TR" altLang="tr-TR" sz="2400" dirty="0">
                <a:latin typeface="Arial" panose="020B0604020202020204" pitchFamily="34" charset="0"/>
                <a:ea typeface="Calibri" panose="020F0502020204030204" pitchFamily="34" charset="0"/>
                <a:cs typeface="Times New Roman" panose="02020603050405020304" pitchFamily="18" charset="0"/>
                <a:hlinkClick r:id="rId3" action="ppaction://hlinkfile"/>
              </a:rPr>
              <a:t>Gümrüğe </a:t>
            </a:r>
            <a:r>
              <a:rPr lang="tr-TR" altLang="tr-TR" sz="2400" dirty="0" smtClean="0">
                <a:latin typeface="Arial" panose="020B0604020202020204" pitchFamily="34" charset="0"/>
                <a:ea typeface="Calibri" panose="020F0502020204030204" pitchFamily="34" charset="0"/>
                <a:cs typeface="Times New Roman" panose="02020603050405020304" pitchFamily="18" charset="0"/>
                <a:hlinkClick r:id="rId3" action="ppaction://hlinkfile"/>
              </a:rPr>
              <a:t>Yeddi emin uygunluk </a:t>
            </a:r>
            <a:r>
              <a:rPr lang="tr-TR" altLang="tr-TR" sz="2400" dirty="0">
                <a:latin typeface="Arial" panose="020B0604020202020204" pitchFamily="34" charset="0"/>
                <a:ea typeface="Calibri" panose="020F0502020204030204" pitchFamily="34" charset="0"/>
                <a:cs typeface="Times New Roman" panose="02020603050405020304" pitchFamily="18" charset="0"/>
                <a:hlinkClick r:id="rId3" action="ppaction://hlinkfile"/>
              </a:rPr>
              <a:t>yazısı yazılıyor)</a:t>
            </a:r>
            <a:endParaRPr lang="tr-TR" altLang="tr-TR"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3899084" y="801386"/>
            <a:ext cx="4662210" cy="461665"/>
          </a:xfrm>
          <a:prstGeom prst="rect">
            <a:avLst/>
          </a:prstGeom>
        </p:spPr>
        <p:txBody>
          <a:bodyPr wrap="square">
            <a:spAutoFit/>
          </a:bodyPr>
          <a:lstStyle/>
          <a:p>
            <a:pPr algn="ctr">
              <a:spcBef>
                <a:spcPct val="0"/>
              </a:spcBef>
              <a:buFontTx/>
              <a:buNone/>
            </a:pPr>
            <a:r>
              <a:rPr lang="tr-TR" altLang="tr-TR" sz="2400" dirty="0">
                <a:cs typeface="Times New Roman" panose="02020603050405020304" pitchFamily="18" charset="0"/>
              </a:rPr>
              <a:t>BİTKİ KARANTİNASI YÖNETMELİĞİ</a:t>
            </a:r>
          </a:p>
        </p:txBody>
      </p:sp>
    </p:spTree>
    <p:extLst>
      <p:ext uri="{BB962C8B-B14F-4D97-AF65-F5344CB8AC3E}">
        <p14:creationId xmlns:p14="http://schemas.microsoft.com/office/powerpoint/2010/main" val="35009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60380" y="0"/>
            <a:ext cx="12712356" cy="7548282"/>
          </a:xfrm>
          <a:prstGeom prst="rect">
            <a:avLst/>
          </a:prstGeom>
        </p:spPr>
      </p:pic>
      <p:sp>
        <p:nvSpPr>
          <p:cNvPr id="2" name="Dikdörtgen 1"/>
          <p:cNvSpPr/>
          <p:nvPr/>
        </p:nvSpPr>
        <p:spPr>
          <a:xfrm>
            <a:off x="0" y="0"/>
            <a:ext cx="12637826" cy="6617196"/>
          </a:xfrm>
          <a:prstGeom prst="rect">
            <a:avLst/>
          </a:prstGeom>
        </p:spPr>
        <p:txBody>
          <a:bodyPr wrap="square">
            <a:spAutoFit/>
          </a:bodyPr>
          <a:lstStyle/>
          <a:p>
            <a:pPr marL="3111500" marR="3303270" algn="ctr">
              <a:spcBef>
                <a:spcPts val="365"/>
              </a:spcBef>
              <a:spcAft>
                <a:spcPts val="0"/>
              </a:spcAft>
            </a:pPr>
            <a:r>
              <a:rPr lang="tr-TR" sz="1600" b="1" kern="0" dirty="0">
                <a:latin typeface="Times New Roman" panose="02020603050405020304" pitchFamily="18" charset="0"/>
                <a:ea typeface="Times New Roman" panose="02020603050405020304" pitchFamily="18" charset="0"/>
              </a:rPr>
              <a:t>EK-2</a:t>
            </a:r>
          </a:p>
          <a:p>
            <a:pPr marL="415925" marR="492125">
              <a:spcBef>
                <a:spcPts val="5"/>
              </a:spcBef>
              <a:spcAft>
                <a:spcPts val="0"/>
              </a:spcAft>
            </a:pPr>
            <a:r>
              <a:rPr lang="tr-TR" sz="2000"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marL="415925" marR="492125" algn="ctr">
              <a:spcBef>
                <a:spcPts val="5"/>
              </a:spcBef>
              <a:spcAft>
                <a:spcPts val="0"/>
              </a:spcAft>
            </a:pPr>
            <a:r>
              <a:rPr lang="tr-TR" sz="2000" dirty="0">
                <a:latin typeface="Times New Roman" panose="02020603050405020304" pitchFamily="18" charset="0"/>
                <a:ea typeface="Times New Roman" panose="02020603050405020304" pitchFamily="18" charset="0"/>
              </a:rPr>
              <a:t> </a:t>
            </a:r>
            <a:r>
              <a:rPr lang="tr-TR" sz="1600" b="1" dirty="0" smtClean="0">
                <a:latin typeface="Times New Roman" panose="02020603050405020304" pitchFamily="18" charset="0"/>
                <a:ea typeface="Times New Roman" panose="02020603050405020304" pitchFamily="18" charset="0"/>
              </a:rPr>
              <a:t>Onaylı </a:t>
            </a:r>
            <a:r>
              <a:rPr lang="tr-TR" sz="1600" b="1" dirty="0">
                <a:latin typeface="Times New Roman" panose="02020603050405020304" pitchFamily="18" charset="0"/>
                <a:ea typeface="Times New Roman" panose="02020603050405020304" pitchFamily="18" charset="0"/>
              </a:rPr>
              <a:t>Kontrol Yeri Sevk Belgesi</a:t>
            </a:r>
            <a:endParaRPr lang="tr-TR" sz="1600" dirty="0">
              <a:latin typeface="Times New Roman" panose="02020603050405020304" pitchFamily="18" charset="0"/>
              <a:ea typeface="Times New Roman" panose="02020603050405020304" pitchFamily="18" charset="0"/>
            </a:endParaRPr>
          </a:p>
          <a:p>
            <a:pPr marL="415925" marR="492125">
              <a:spcBef>
                <a:spcPts val="5"/>
              </a:spcBef>
              <a:spcAft>
                <a:spcPts val="0"/>
              </a:spcAft>
            </a:pPr>
            <a:r>
              <a:rPr lang="tr-TR" sz="1600" b="1" dirty="0" smtClean="0">
                <a:latin typeface="Times New Roman" panose="02020603050405020304" pitchFamily="18" charset="0"/>
                <a:ea typeface="Times New Roman" panose="02020603050405020304" pitchFamily="18" charset="0"/>
              </a:rPr>
              <a:t>Sayı </a:t>
            </a:r>
            <a:r>
              <a:rPr lang="tr-TR" sz="1600" b="1" dirty="0">
                <a:latin typeface="Times New Roman" panose="02020603050405020304" pitchFamily="18" charset="0"/>
                <a:ea typeface="Times New Roman" panose="02020603050405020304" pitchFamily="18" charset="0"/>
              </a:rPr>
              <a:t>:</a:t>
            </a: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                                                                                                                  </a:t>
            </a:r>
            <a:r>
              <a:rPr lang="tr-TR" sz="1600" dirty="0">
                <a:latin typeface="Times New Roman" panose="02020603050405020304" pitchFamily="18" charset="0"/>
                <a:ea typeface="Times New Roman" panose="02020603050405020304" pitchFamily="18" charset="0"/>
              </a:rPr>
              <a:t>Tarih</a:t>
            </a:r>
          </a:p>
          <a:p>
            <a:pPr marL="415925" marR="492125">
              <a:spcBef>
                <a:spcPts val="5"/>
              </a:spcBef>
              <a:spcAft>
                <a:spcPts val="0"/>
              </a:spcAft>
            </a:pPr>
            <a:r>
              <a:rPr lang="tr-TR" sz="1600" b="1" dirty="0">
                <a:latin typeface="Times New Roman" panose="02020603050405020304" pitchFamily="18" charset="0"/>
                <a:ea typeface="Times New Roman" panose="02020603050405020304" pitchFamily="18" charset="0"/>
              </a:rPr>
              <a:t>Konu :</a:t>
            </a:r>
            <a:r>
              <a:rPr lang="tr-TR" sz="1600" dirty="0">
                <a:latin typeface="Times New Roman" panose="02020603050405020304" pitchFamily="18" charset="0"/>
                <a:ea typeface="Times New Roman" panose="02020603050405020304" pitchFamily="18" charset="0"/>
              </a:rPr>
              <a:t> Onaylı Kontrol Yeri Sevk Belgesi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p>
          <a:p>
            <a:pPr marL="415925" marR="492125" algn="ctr">
              <a:spcBef>
                <a:spcPts val="5"/>
              </a:spcBef>
              <a:spcAft>
                <a:spcPts val="0"/>
              </a:spcAft>
            </a:pPr>
            <a:r>
              <a:rPr lang="tr-TR" sz="1600" b="1" dirty="0">
                <a:latin typeface="Times New Roman" panose="02020603050405020304" pitchFamily="18" charset="0"/>
                <a:ea typeface="Times New Roman" panose="02020603050405020304" pitchFamily="18" charset="0"/>
              </a:rPr>
              <a:t>………………GÜMRÜK MÜDÜRLÜĞÜNE</a:t>
            </a:r>
            <a:endParaRPr lang="tr-TR" sz="1600" dirty="0">
              <a:latin typeface="Times New Roman" panose="02020603050405020304" pitchFamily="18" charset="0"/>
              <a:ea typeface="Times New Roman" panose="02020603050405020304" pitchFamily="18" charset="0"/>
            </a:endParaRP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FİRMA ADI                                        </a:t>
            </a:r>
            <a:r>
              <a:rPr lang="tr-TR" sz="1600" dirty="0" smtClean="0">
                <a:latin typeface="Times New Roman" panose="02020603050405020304" pitchFamily="18" charset="0"/>
                <a:ea typeface="Times New Roman" panose="02020603050405020304" pitchFamily="18" charset="0"/>
              </a:rPr>
              <a:t> </a:t>
            </a:r>
            <a:r>
              <a:rPr lang="tr-TR" sz="1600" dirty="0">
                <a:latin typeface="Times New Roman" panose="02020603050405020304" pitchFamily="18" charset="0"/>
                <a:ea typeface="Times New Roman" panose="02020603050405020304" pitchFamily="18" charset="0"/>
              </a:rPr>
              <a:t>: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ONAYLI KONTROL YERİ ADRESİ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AMBAR NO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BİTKİ/ÜRÜNÜN ADI                         :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AMBALAJ ŞEKLİ VE MİKTARI      :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BİTKİ VE ÜRÜN MİKTARI              :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İTHAL EDİLEN ÜLKE                      :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MENŞEİ                                              :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ÖZET BEYAN TARİH/NO                :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Yukarıda </a:t>
            </a:r>
            <a:r>
              <a:rPr lang="tr-TR" sz="1600" dirty="0">
                <a:latin typeface="Times New Roman" panose="02020603050405020304" pitchFamily="18" charset="0"/>
                <a:ea typeface="Times New Roman" panose="02020603050405020304" pitchFamily="18" charset="0"/>
              </a:rPr>
              <a:t>tarifi yapılan bitki ve bitkisel ürünlerin; 5996 sayılı “Veteriner Hizmetleri, Bitki Sağlığı Gıda ve Yem Kanunu” gereğince resmi kontrolleri tamamlanana kadar Gümrük Müdürlüğü denetiminde bulunan onaylı kontrol yerine (yedi emin alanı/geçici depolama alanı) alınmasında bir sakınca yoktur. </a:t>
            </a:r>
          </a:p>
          <a:p>
            <a:pPr marL="457200" marR="492125" indent="457200" algn="just">
              <a:spcBef>
                <a:spcPts val="5"/>
              </a:spcBef>
              <a:spcAft>
                <a:spcPts val="0"/>
              </a:spcAft>
            </a:pPr>
            <a:r>
              <a:rPr lang="tr-TR" sz="1600" dirty="0">
                <a:latin typeface="Times New Roman" panose="02020603050405020304" pitchFamily="18" charset="0"/>
                <a:ea typeface="Times New Roman" panose="02020603050405020304" pitchFamily="18" charset="0"/>
              </a:rPr>
              <a:t>Ürünler için resmi kontroller tamamlandıktan sonra; Ürün Güvenliği ve Denetimi (</a:t>
            </a:r>
            <a:r>
              <a:rPr lang="tr-TR" sz="1600" dirty="0" smtClean="0">
                <a:latin typeface="Times New Roman" panose="02020603050405020304" pitchFamily="18" charset="0"/>
                <a:ea typeface="Times New Roman" panose="02020603050405020304" pitchFamily="18" charset="0"/>
              </a:rPr>
              <a:t>2023/5</a:t>
            </a:r>
            <a:r>
              <a:rPr lang="tr-TR" sz="1600" dirty="0">
                <a:latin typeface="Times New Roman" panose="02020603050405020304" pitchFamily="18" charset="0"/>
                <a:ea typeface="Times New Roman" panose="02020603050405020304" pitchFamily="18" charset="0"/>
              </a:rPr>
              <a:t>) Tebliğine göre Uygunluk veya Uygunsuzluk Yazısı düzenlenecektir.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p>
          <a:p>
            <a:pPr marL="415925" marR="492125">
              <a:spcBef>
                <a:spcPts val="5"/>
              </a:spcBef>
              <a:spcAft>
                <a:spcPts val="0"/>
              </a:spcAft>
            </a:pP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                                                                 </a:t>
            </a:r>
            <a:r>
              <a:rPr lang="tr-TR" sz="1600" dirty="0">
                <a:latin typeface="Times New Roman" panose="02020603050405020304" pitchFamily="18" charset="0"/>
                <a:ea typeface="Times New Roman" panose="02020603050405020304" pitchFamily="18" charset="0"/>
              </a:rPr>
              <a:t>İmza</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6627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93144B77FFA00440B9651D0822484556" ma:contentTypeVersion="1" ma:contentTypeDescription="Yeni belge oluşturun." ma:contentTypeScope="" ma:versionID="e68d9f6eb7e1ff18132c96fffc3db7a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D423637-9881-4959-9659-07101096F245}"/>
</file>

<file path=customXml/itemProps2.xml><?xml version="1.0" encoding="utf-8"?>
<ds:datastoreItem xmlns:ds="http://schemas.openxmlformats.org/officeDocument/2006/customXml" ds:itemID="{C35A851B-9E80-4493-A964-92CDCE34D702}"/>
</file>

<file path=customXml/itemProps3.xml><?xml version="1.0" encoding="utf-8"?>
<ds:datastoreItem xmlns:ds="http://schemas.openxmlformats.org/officeDocument/2006/customXml" ds:itemID="{2120376C-1C98-43D8-BB88-CDFEF7B62B91}"/>
</file>

<file path=docProps/app.xml><?xml version="1.0" encoding="utf-8"?>
<Properties xmlns="http://schemas.openxmlformats.org/officeDocument/2006/extended-properties" xmlns:vt="http://schemas.openxmlformats.org/officeDocument/2006/docPropsVTypes">
  <TotalTime>6974</TotalTime>
  <Words>3252</Words>
  <Application>Microsoft Office PowerPoint</Application>
  <PresentationFormat>Geniş ekran</PresentationFormat>
  <Paragraphs>274</Paragraphs>
  <Slides>26</Slides>
  <Notes>0</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26</vt:i4>
      </vt:variant>
    </vt:vector>
  </HeadingPairs>
  <TitlesOfParts>
    <vt:vector size="43" baseType="lpstr">
      <vt:lpstr>Arial</vt:lpstr>
      <vt:lpstr>Calibri</vt:lpstr>
      <vt:lpstr>Calibri Light</vt:lpstr>
      <vt:lpstr>Cambria</vt:lpstr>
      <vt:lpstr>Century Gothic</vt:lpstr>
      <vt:lpstr>Constantia</vt:lpstr>
      <vt:lpstr>Garamond</vt:lpstr>
      <vt:lpstr>Lucida Sans Unicode</vt:lpstr>
      <vt:lpstr>Montserrat Black</vt:lpstr>
      <vt:lpstr>MS Mincho</vt:lpstr>
      <vt:lpstr>Tahoma</vt:lpstr>
      <vt:lpstr>Times New Roman</vt:lpstr>
      <vt:lpstr>Wingdings</vt:lpstr>
      <vt:lpstr>Wingdings 3</vt:lpstr>
      <vt:lpstr>Yu Mincho Demibold</vt:lpstr>
      <vt:lpstr>ヒラギノ明朝Pro W3</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Hacı Yusuf FİDAN</dc:creator>
  <cp:lastModifiedBy>Dilek ERYÜCEL UÇAR</cp:lastModifiedBy>
  <cp:revision>247</cp:revision>
  <dcterms:created xsi:type="dcterms:W3CDTF">2022-03-04T07:54:22Z</dcterms:created>
  <dcterms:modified xsi:type="dcterms:W3CDTF">2023-12-04T06:33:06Z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0x01010093144B77FFA00440B9651D0822484556</vt:lpwstr>
  </property>
</Properties>
</file>