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99" r:id="rId2"/>
    <p:sldId id="576" r:id="rId3"/>
    <p:sldId id="556" r:id="rId4"/>
    <p:sldId id="574" r:id="rId5"/>
    <p:sldId id="573" r:id="rId6"/>
    <p:sldId id="572" r:id="rId7"/>
    <p:sldId id="571" r:id="rId8"/>
    <p:sldId id="568" r:id="rId9"/>
    <p:sldId id="567" r:id="rId10"/>
    <p:sldId id="570" r:id="rId11"/>
    <p:sldId id="564" r:id="rId12"/>
    <p:sldId id="577" r:id="rId13"/>
    <p:sldId id="575" r:id="rId14"/>
    <p:sldId id="55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B146"/>
    <a:srgbClr val="E6C574"/>
    <a:srgbClr val="C4A457"/>
    <a:srgbClr val="9DC3E6"/>
    <a:srgbClr val="BA4A51"/>
    <a:srgbClr val="85B3A9"/>
    <a:srgbClr val="937F27"/>
    <a:srgbClr val="297D7D"/>
    <a:srgbClr val="4B86B4"/>
    <a:srgbClr val="354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72209" autoAdjust="0"/>
  </p:normalViewPr>
  <p:slideViewPr>
    <p:cSldViewPr snapToGrid="0">
      <p:cViewPr varScale="1">
        <p:scale>
          <a:sx n="83" d="100"/>
          <a:sy n="83" d="100"/>
        </p:scale>
        <p:origin x="900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06F18-A298-4327-BF72-F849C4B5BC5F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4A59D-3752-437B-8F49-5BBA4CB7B9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2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4A59D-3752-437B-8F49-5BBA4CB7B997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512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4A59D-3752-437B-8F49-5BBA4CB7B99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918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4A59D-3752-437B-8F49-5BBA4CB7B99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706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4A59D-3752-437B-8F49-5BBA4CB7B99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813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4A59D-3752-437B-8F49-5BBA4CB7B99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96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C1E1-669D-447C-8659-7AA6554CA64C}" type="datetime1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47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28AE-6D60-4D3A-9C22-102984E9D466}" type="datetime1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54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5D81-668E-4B30-A751-D73A3AD131CD}" type="datetime1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67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CCB6-D6E1-4EC9-A359-2CEBDAFF066F}" type="datetime1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9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82DB-5174-4DF0-8210-29A67D5B034F}" type="datetime1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022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54EB-6515-42F9-BAD0-970CE829FBAC}" type="datetime1">
              <a:rPr lang="tr-TR" smtClean="0"/>
              <a:t>27.10.2020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21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FE86-72F7-4B73-805F-D475E4E477B8}" type="datetime1">
              <a:rPr lang="tr-TR" smtClean="0"/>
              <a:t>27.10.2020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40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3DAD-5BA0-4581-ACEE-30831580D5BF}" type="datetime1">
              <a:rPr lang="tr-TR" smtClean="0"/>
              <a:t>27.10.2020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65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B888-F920-4EFB-9F1A-4B56BDA1CDAB}" type="datetime1">
              <a:rPr lang="tr-TR" smtClean="0"/>
              <a:t>27.10.2020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2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5D32-C61C-4910-A090-8B314229D239}" type="datetime1">
              <a:rPr lang="tr-TR" smtClean="0"/>
              <a:t>27.10.2020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18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7D81-CCD5-46B4-8344-A0CC477FA525}" type="datetime1">
              <a:rPr lang="tr-TR" smtClean="0"/>
              <a:t>27.10.2020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0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CCCF-13B8-424F-BC73-94171DF49E56}" type="datetime1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EEC18-1B58-4289-9147-9836EEFE2450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 userDrawn="1"/>
        </p:nvPicPr>
        <p:blipFill>
          <a:blip r:embed="rId1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090" y="322168"/>
            <a:ext cx="589618" cy="585687"/>
          </a:xfrm>
          <a:prstGeom prst="rect">
            <a:avLst/>
          </a:prstGeom>
        </p:spPr>
      </p:pic>
      <p:sp>
        <p:nvSpPr>
          <p:cNvPr id="10" name="Dikdörtgen 9"/>
          <p:cNvSpPr/>
          <p:nvPr userDrawn="1"/>
        </p:nvSpPr>
        <p:spPr>
          <a:xfrm>
            <a:off x="-381053" y="989604"/>
            <a:ext cx="4495904" cy="487569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7000"/>
              </a:lnSpc>
              <a:buSzPts val="1200"/>
            </a:pPr>
            <a:r>
              <a:rPr lang="tr-TR" sz="1200" b="1" dirty="0">
                <a:gradFill flip="none" rotWithShape="1">
                  <a:gsLst>
                    <a:gs pos="0">
                      <a:srgbClr val="E6C574">
                        <a:shade val="30000"/>
                        <a:satMod val="115000"/>
                      </a:srgbClr>
                    </a:gs>
                    <a:gs pos="50000">
                      <a:srgbClr val="E6C574">
                        <a:shade val="67500"/>
                        <a:satMod val="115000"/>
                      </a:srgbClr>
                    </a:gs>
                    <a:gs pos="100000">
                      <a:srgbClr val="E6C574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atin typeface="Montserrat Black" panose="00000A00000000000000" pitchFamily="50" charset="-94"/>
                <a:ea typeface="Calibri" panose="020F0502020204030204" pitchFamily="34" charset="0"/>
                <a:cs typeface="Times New Roman" panose="02020603050405020304" pitchFamily="18" charset="0"/>
              </a:rPr>
              <a:t>T.C. </a:t>
            </a:r>
          </a:p>
          <a:p>
            <a:pPr algn="ctr">
              <a:lnSpc>
                <a:spcPct val="107000"/>
              </a:lnSpc>
              <a:buSzPts val="1200"/>
            </a:pPr>
            <a:r>
              <a:rPr lang="tr-TR" sz="1200" b="1" dirty="0">
                <a:gradFill flip="none" rotWithShape="1">
                  <a:gsLst>
                    <a:gs pos="0">
                      <a:srgbClr val="E6C574">
                        <a:shade val="30000"/>
                        <a:satMod val="115000"/>
                      </a:srgbClr>
                    </a:gs>
                    <a:gs pos="50000">
                      <a:srgbClr val="E6C574">
                        <a:shade val="67500"/>
                        <a:satMod val="115000"/>
                      </a:srgbClr>
                    </a:gs>
                    <a:gs pos="100000">
                      <a:srgbClr val="E6C574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atin typeface="Montserrat Black" panose="00000A00000000000000" pitchFamily="50" charset="-94"/>
                <a:ea typeface="Calibri" panose="020F0502020204030204" pitchFamily="34" charset="0"/>
                <a:cs typeface="Times New Roman" panose="02020603050405020304" pitchFamily="18" charset="0"/>
              </a:rPr>
              <a:t>TARIM VE ORMAN BAKANLIĞI</a:t>
            </a:r>
          </a:p>
        </p:txBody>
      </p:sp>
    </p:spTree>
    <p:extLst>
      <p:ext uri="{BB962C8B-B14F-4D97-AF65-F5344CB8AC3E}">
        <p14:creationId xmlns:p14="http://schemas.microsoft.com/office/powerpoint/2010/main" val="197519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 39"/>
          <p:cNvGrpSpPr/>
          <p:nvPr/>
        </p:nvGrpSpPr>
        <p:grpSpPr>
          <a:xfrm>
            <a:off x="0" y="6238398"/>
            <a:ext cx="12192000" cy="665901"/>
            <a:chOff x="0" y="6192099"/>
            <a:chExt cx="12192000" cy="665901"/>
          </a:xfrm>
        </p:grpSpPr>
        <p:grpSp>
          <p:nvGrpSpPr>
            <p:cNvPr id="41" name="Grup 40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44" name="Grup 43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46" name="Dikdörtgen 45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47" name="Resim 46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48" name="Resim 47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49" name="Resim 48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50" name="Resim 49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51" name="Resim 50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52" name="Resim 51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53" name="Resim 52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45" name="Resim 44"/>
              <p:cNvPicPr>
                <a:picLocks noChangeAspect="1"/>
              </p:cNvPicPr>
              <p:nvPr/>
            </p:nvPicPr>
            <p:blipFill>
              <a:blip r:embed="rId10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42" name="Resim 41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43" name="Resim 42"/>
            <p:cNvPicPr>
              <a:picLocks noChangeAspect="1"/>
            </p:cNvPicPr>
            <p:nvPr/>
          </p:nvPicPr>
          <p:blipFill>
            <a:blip r:embed="rId1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3" name="Dikdörtgen 2"/>
          <p:cNvSpPr/>
          <p:nvPr/>
        </p:nvSpPr>
        <p:spPr>
          <a:xfrm>
            <a:off x="2961295" y="2551235"/>
            <a:ext cx="6269409" cy="1878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 GIDASI HAKKINDA TEBLİĞ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solidFill>
                  <a:schemeClr val="bg1"/>
                </a:solidFill>
              </a:rPr>
              <a:t>22 Ekim 2020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3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95372" y="4638962"/>
            <a:ext cx="38926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</a:rPr>
              <a:t>Selman AYAZ</a:t>
            </a:r>
          </a:p>
          <a:p>
            <a:endParaRPr lang="tr-TR" sz="1600" b="1" dirty="0">
              <a:solidFill>
                <a:prstClr val="black"/>
              </a:solidFill>
            </a:endParaRPr>
          </a:p>
          <a:p>
            <a:r>
              <a:rPr lang="tr-TR" sz="1600" b="1" dirty="0">
                <a:solidFill>
                  <a:schemeClr val="bg1"/>
                </a:solidFill>
              </a:rPr>
              <a:t>Tarım ve Orman Bakanlığı</a:t>
            </a:r>
          </a:p>
          <a:p>
            <a:r>
              <a:rPr lang="tr-TR" sz="1600" b="1" dirty="0">
                <a:solidFill>
                  <a:schemeClr val="bg1"/>
                </a:solidFill>
              </a:rPr>
              <a:t>Gıda ve Kontrol Genel Müdürlüğü</a:t>
            </a:r>
          </a:p>
          <a:p>
            <a:r>
              <a:rPr lang="tr-TR" sz="1600" b="1" dirty="0" smtClean="0">
                <a:solidFill>
                  <a:schemeClr val="bg1"/>
                </a:solidFill>
              </a:rPr>
              <a:t>Genel Müdür Yardımcısı 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9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3" name="Dikdörtgen 2"/>
          <p:cNvSpPr/>
          <p:nvPr/>
        </p:nvSpPr>
        <p:spPr>
          <a:xfrm>
            <a:off x="5546701" y="327514"/>
            <a:ext cx="6125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Onay Başvurusunda İstenen Bilgi ve Belgeler</a:t>
            </a:r>
            <a:endParaRPr lang="tr-TR" sz="2400" b="1" dirty="0"/>
          </a:p>
        </p:txBody>
      </p:sp>
      <p:sp>
        <p:nvSpPr>
          <p:cNvPr id="4" name="Dikdörtgen 3"/>
          <p:cNvSpPr/>
          <p:nvPr/>
        </p:nvSpPr>
        <p:spPr>
          <a:xfrm>
            <a:off x="1250065" y="1784901"/>
            <a:ext cx="9201874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Başvuru dilekçesi, </a:t>
            </a:r>
          </a:p>
          <a:p>
            <a:pPr marL="448310"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Okul Gıdası Hakkında </a:t>
            </a: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Tebliğ, İlgili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diğer mevzuat hükümleri ve okul gıdası   kriterlerine uygun üretim yapılacağına dair taahhütname (Ek-4), </a:t>
            </a: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İşletme kayıt/Onay Belgesi, </a:t>
            </a: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Ürün adı ve markanın yer aldığı orijinal etiket örneği,</a:t>
            </a: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Enerji ve besin öğelerine ait analiz raporu,</a:t>
            </a:r>
          </a:p>
          <a:p>
            <a:pPr indent="448310"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Orijinal ürün ambalaj örneği ve ambalaja ait İşletme Kayıt Belgesi.</a:t>
            </a:r>
            <a:endParaRPr lang="tr-TR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8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9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89424" y="1649637"/>
            <a:ext cx="10556126" cy="276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tr-TR" altLang="tr-T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tr-TR" altLang="tr-TR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kul gıdalarının denetimi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Tarım</a:t>
            </a:r>
            <a:r>
              <a:rPr kumimoji="0" lang="tr-TR" altLang="tr-TR" sz="2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Orman Bakanlığı </a:t>
            </a:r>
            <a:r>
              <a:rPr kumimoji="0" lang="tr-TR" altLang="tr-TR" sz="20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kumimoji="0" lang="tr-TR" altLang="tr-TR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yapılır. </a:t>
            </a:r>
          </a:p>
          <a:p>
            <a:pPr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 Gerekli hallerde Millî Eğitim Bakanlığı ve Sağlık Bakanlığı temsilcileri de </a:t>
            </a:r>
            <a:r>
              <a:rPr kumimoji="0" lang="tr-TR" altLang="tr-TR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kumimoji="0" lang="tr-TR" altLang="tr-TR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enetimlere katılım sağlar.)</a:t>
            </a:r>
            <a:endParaRPr lang="tr-TR" altLang="tr-TR" i="1" dirty="0">
              <a:solidFill>
                <a:schemeClr val="bg1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tr-TR" alt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Tarım </a:t>
            </a:r>
            <a:r>
              <a:rPr lang="tr-TR" alt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Orman Bakanlığı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Okul Gıdası Logosu bulunmayan gıdaların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satışını/sunumu yapan gıda işletmeleri ve bulundukları okulları, Millî Eğitim Bakanlığı il/ilçe müdürlüklerine bildirir.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Millî Eğitim Bakanlığı</a:t>
            </a:r>
            <a:r>
              <a:rPr kumimoji="0" lang="tr-TR" altLang="tr-TR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Millî Eğitim Bakanlığı Okul-Aile Birliği Yönetmeliği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kapsamında gerekli tedbirleri alır ve Tarım</a:t>
            </a:r>
            <a:r>
              <a:rPr kumimoji="0" lang="tr-TR" altLang="tr-TR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Orman Bakanlığını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bilgilendirir.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362755" y="363805"/>
            <a:ext cx="5011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Gıdası Denetimine İlişkin Hususlar</a:t>
            </a:r>
            <a:endParaRPr lang="tr-TR" altLang="tr-TR" sz="2000" dirty="0">
              <a:solidFill>
                <a:schemeClr val="bg1"/>
              </a:solidFill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599882" y="4555913"/>
            <a:ext cx="772031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İdari Yaptırım</a:t>
            </a:r>
            <a:endParaRPr lang="tr-TR" altLang="tr-TR" sz="2400" dirty="0" smtClean="0">
              <a:solidFill>
                <a:srgbClr val="FFFF00"/>
              </a:solidFill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Tebliğ hükümlerine aykırı davrananlar hakkında 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Bakanlıklar ilgili mevzuat çerçevesince idari yaptırımları uygular.</a:t>
            </a:r>
            <a:endParaRPr kumimoji="0" lang="tr-TR" altLang="tr-TR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881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671332" y="1751343"/>
            <a:ext cx="10718157" cy="439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Aft>
                <a:spcPts val="0"/>
              </a:spcAft>
            </a:pPr>
            <a:r>
              <a:rPr lang="tr-TR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Yürürlükten Kaldırılan Tebliğ</a:t>
            </a:r>
          </a:p>
          <a:p>
            <a:pPr algn="just" eaLnBrk="0" fontAlgn="base" hangingPunct="0">
              <a:spcAft>
                <a:spcPts val="0"/>
              </a:spcAft>
            </a:pPr>
            <a:endParaRPr lang="tr-TR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eaLnBrk="0" fontAlgn="base" hangingPunct="0">
              <a:spcAft>
                <a:spcPts val="0"/>
              </a:spcAft>
            </a:pP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20/6/2019 </a:t>
            </a:r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tarihli ve 30807 sayılı Resmî </a:t>
            </a:r>
            <a:r>
              <a:rPr lang="tr-TR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Gazete’de</a:t>
            </a:r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yayımlanan </a:t>
            </a:r>
            <a:r>
              <a:rPr lang="tr-TR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Okul Gıdası Logosu Uygulaması Usul ve Esasları Hakkında Tebliğ </a:t>
            </a:r>
            <a:r>
              <a:rPr lang="tr-TR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YÜRÜRLÜKTEN KALDIRILMIŞTIR.</a:t>
            </a:r>
          </a:p>
          <a:p>
            <a:pPr algn="just" eaLnBrk="0" fontAlgn="base" hangingPunct="0">
              <a:spcAft>
                <a:spcPts val="0"/>
              </a:spcAft>
            </a:pPr>
            <a:r>
              <a:rPr lang="tr-TR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 eaLnBrk="0" fontAlgn="base" hangingPunct="0">
              <a:spcAft>
                <a:spcPts val="0"/>
              </a:spcAft>
            </a:pPr>
            <a:r>
              <a:rPr lang="tr-TR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Yürürlük</a:t>
            </a:r>
            <a:endParaRPr lang="tr-TR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eaLnBrk="0" fontAlgn="base" hangingPunct="0">
              <a:spcAft>
                <a:spcPts val="0"/>
              </a:spcAft>
            </a:pPr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Tebliğin;</a:t>
            </a:r>
          </a:p>
          <a:p>
            <a:pPr algn="just" eaLnBrk="0" fontAlgn="base" hangingPunct="0">
              <a:spcAft>
                <a:spcPts val="0"/>
              </a:spcAft>
            </a:pPr>
            <a:r>
              <a:rPr lang="tr-TR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inci maddesinin </a:t>
            </a:r>
            <a:r>
              <a: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ikinci ve dördüncü fıkraları ile 7 </a:t>
            </a:r>
            <a:r>
              <a:rPr lang="tr-TR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nci</a:t>
            </a:r>
            <a:r>
              <a: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maddesi </a:t>
            </a:r>
            <a:r>
              <a:rPr lang="tr-TR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6/9/2021 tarihinde</a:t>
            </a:r>
            <a:r>
              <a:rPr lang="tr-TR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OKUL GIDASI İLE İLGİLİ HÜKÜMLER)</a:t>
            </a:r>
            <a:endParaRPr lang="tr-TR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eaLnBrk="0" fontAlgn="base" hangingPunct="0">
              <a:spcAft>
                <a:spcPts val="0"/>
              </a:spcAft>
            </a:pPr>
            <a:endParaRPr lang="tr-TR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eaLnBrk="0" fontAlgn="base" hangingPunct="0">
              <a:spcAft>
                <a:spcPts val="0"/>
              </a:spcAft>
            </a:pP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Diğer maddeleri yayımı tarihinde, yürürlüğe girer.</a:t>
            </a:r>
          </a:p>
          <a:p>
            <a:pPr indent="356870" algn="just" eaLnBrk="0" fontAlgn="base" hangingPunct="0">
              <a:spcAft>
                <a:spcPts val="0"/>
              </a:spcAft>
            </a:pP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 eaLnBrk="0" fontAlgn="base" hangingPunct="0">
              <a:spcAft>
                <a:spcPts val="0"/>
              </a:spcAft>
            </a:pPr>
            <a:r>
              <a:rPr lang="tr-TR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Yürütme</a:t>
            </a:r>
            <a:endParaRPr lang="tr-TR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eaLnBrk="0" fontAlgn="base" hangingPunct="0">
              <a:spcAft>
                <a:spcPts val="0"/>
              </a:spcAft>
            </a:pPr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Tebliğ hükümlerini Tarım ve Orman Bakanı, Sağlık Bakanı ve Millî Eğitim Bakanı müştereken yürütür.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2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2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10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2" name="Dikdörtgen 1"/>
          <p:cNvSpPr/>
          <p:nvPr/>
        </p:nvSpPr>
        <p:spPr>
          <a:xfrm>
            <a:off x="9744343" y="54743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  <a:endParaRPr lang="tr-T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2640" y="2381390"/>
            <a:ext cx="747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12445"/>
              </p:ext>
            </p:extLst>
          </p:nvPr>
        </p:nvGraphicFramePr>
        <p:xfrm>
          <a:off x="462987" y="1612087"/>
          <a:ext cx="11065398" cy="4465999"/>
        </p:xfrm>
        <a:graphic>
          <a:graphicData uri="http://schemas.openxmlformats.org/drawingml/2006/table">
            <a:tbl>
              <a:tblPr firstRow="1" firstCol="1" bandRow="1"/>
              <a:tblGrid>
                <a:gridCol w="5449363">
                  <a:extLst>
                    <a:ext uri="{9D8B030D-6E8A-4147-A177-3AD203B41FA5}">
                      <a16:colId xmlns:a16="http://schemas.microsoft.com/office/drawing/2014/main" val="3961360426"/>
                    </a:ext>
                  </a:extLst>
                </a:gridCol>
                <a:gridCol w="5616035">
                  <a:extLst>
                    <a:ext uri="{9D8B030D-6E8A-4147-A177-3AD203B41FA5}">
                      <a16:colId xmlns:a16="http://schemas.microsoft.com/office/drawing/2014/main" val="2664122387"/>
                    </a:ext>
                  </a:extLst>
                </a:gridCol>
              </a:tblGrid>
              <a:tr h="530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HÜKÜM</a:t>
                      </a:r>
                      <a:endParaRPr lang="tr-TR" sz="24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UYGULAMA TARİHİ</a:t>
                      </a:r>
                      <a:endParaRPr lang="tr-TR" sz="24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937554"/>
                  </a:ext>
                </a:extLst>
              </a:tr>
              <a:tr h="88452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Sağlık Bakanlığınca </a:t>
                      </a:r>
                      <a:r>
                        <a:rPr lang="tr-TR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belirlenen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tr-TR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OKUL GIDASI KRİTERLERİ</a:t>
                      </a:r>
                      <a:endParaRPr lang="tr-TR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2016 </a:t>
                      </a:r>
                      <a:r>
                        <a:rPr lang="tr-TR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yılından itibaren zorunlu uygulama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288343"/>
                  </a:ext>
                </a:extLst>
              </a:tr>
              <a:tr h="44335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Okul Gıdası </a:t>
                      </a:r>
                      <a:r>
                        <a:rPr lang="tr-TR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LOGO UYGULAMASI</a:t>
                      </a:r>
                      <a:endParaRPr lang="tr-TR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7/9/2020 tarihinden itibaren </a:t>
                      </a:r>
                      <a:r>
                        <a:rPr lang="tr-T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ZORUNLU</a:t>
                      </a:r>
                      <a:endParaRPr lang="tr-T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965266"/>
                  </a:ext>
                </a:extLst>
              </a:tr>
              <a:tr h="88452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Oyuncak ve Benzeri Madde ve Malzemeler </a:t>
                      </a:r>
                      <a:endParaRPr lang="tr-TR" sz="20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tr-TR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OKUL GIDASI AMBALAJI Olarak </a:t>
                      </a:r>
                      <a:r>
                        <a:rPr lang="tr-TR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Kullanılamaz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22/10/2020 </a:t>
                      </a:r>
                      <a:r>
                        <a:rPr lang="tr-TR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tarihinden itibaren uygulamada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68253"/>
                  </a:ext>
                </a:extLst>
              </a:tr>
              <a:tr h="88452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Okul Gıdası Logolu Ürünlerin </a:t>
                      </a:r>
                      <a:endParaRPr lang="tr-TR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Perakende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İşletmelerde Satılabilmesi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22/10/2020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tarihinden itibaren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Sağlık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Bakanlığınca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belirlenen kriterleri sağlayan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ürünler satılabilir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6106"/>
                  </a:ext>
                </a:extLst>
              </a:tr>
              <a:tr h="806578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OKUL GIDASI ONAYI</a:t>
                      </a:r>
                      <a:endParaRPr lang="tr-TR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6/9/2021 </a:t>
                      </a:r>
                      <a:r>
                        <a:rPr lang="tr-TR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tarihinden sonra </a:t>
                      </a:r>
                      <a:r>
                        <a:rPr lang="tr-TR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ZORUNLU</a:t>
                      </a:r>
                      <a:endParaRPr lang="tr-TR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0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0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0772" y="2430683"/>
            <a:ext cx="10521387" cy="113431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tr-TR" sz="4000" dirty="0" smtClean="0">
                <a:solidFill>
                  <a:schemeClr val="bg1"/>
                </a:solidFill>
              </a:rPr>
              <a:t>ARZ EDERİM</a:t>
            </a:r>
          </a:p>
          <a:p>
            <a:pPr marL="0" indent="0" algn="ctr">
              <a:buNone/>
            </a:pPr>
            <a:endParaRPr lang="tr-TR" sz="4000" dirty="0">
              <a:solidFill>
                <a:schemeClr val="bg1"/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5" name="Grup 4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8" name="Grup 7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0" name="Dikdörtgen 9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1" name="Resim 10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2" name="Resim 11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9" name="Resim 8"/>
              <p:cNvPicPr>
                <a:picLocks noChangeAspect="1"/>
              </p:cNvPicPr>
              <p:nvPr/>
            </p:nvPicPr>
            <p:blipFill>
              <a:blip r:embed="rId10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1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6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3458" y="1694836"/>
            <a:ext cx="110190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Şubat 2013</a:t>
            </a:r>
            <a:r>
              <a:rPr lang="tr-TR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Okul Kantinlerine Dair </a:t>
            </a: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Özel Hijyen Kuralları </a:t>
            </a:r>
            <a:r>
              <a: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Yönetmeliği</a:t>
            </a:r>
            <a:endParaRPr lang="tr-TR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tr-TR" sz="20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Haziran 2019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Okul Gıdası Logosu Uygulaması </a:t>
            </a: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 ve Esasları Hakkında Tebliğ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Tebliğin yürürlüğe giriş tarihi ve </a:t>
            </a:r>
            <a:r>
              <a:rPr lang="tr-T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 uygulaması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16/9/2019</a:t>
            </a:r>
            <a:r>
              <a:rPr lang="tr-T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olarak belirlendi.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Eylül 2019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Okul Gıdası Logosu Uygulaması Usul ve Esasları Hakkında Tebliğ’de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Değişiklik</a:t>
            </a: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Yapılmasına Dair Tebliğ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(Okul Gıdası Logosu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7/9/2020</a:t>
            </a:r>
            <a:r>
              <a:rPr lang="tr-TR" sz="2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tarihine ertelendi</a:t>
            </a: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tr-TR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Ekim 2020 -</a:t>
            </a:r>
            <a:r>
              <a:rPr lang="tr-TR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Okul Gıdası Hakkında Tebliğ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301543" y="562690"/>
            <a:ext cx="3089308" cy="287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Okul Gıdası Mevzuatı</a:t>
            </a:r>
            <a:endParaRPr lang="tr-T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0" y="6238398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9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04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9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2" name="Dikdörtgen 1"/>
          <p:cNvSpPr/>
          <p:nvPr/>
        </p:nvSpPr>
        <p:spPr>
          <a:xfrm>
            <a:off x="7114862" y="512709"/>
            <a:ext cx="4434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OKUL GIDASI HAKKINDA TEBLİĞ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2434" y="1931635"/>
            <a:ext cx="11017359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 / KAPSAM: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Millî Eğitim Bakanlığına bağlı resmi ve özel okul/kurumların bünyesinde faaliyet gösteren; kantin, kafeterya, yemekhane, büfe, çay ocağı gibi gıda işletmelerinde doğrudan öğrenciye satışa/tüketime sunulacak olan </a:t>
            </a: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HAZIR AMBALAJLI GIDALARIN okul gıdası onay şartlarını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 bu gıdalarda kullanılacak </a:t>
            </a: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okul gıdası logosuna ilişkin hususları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belirlemekte</a:t>
            </a:r>
            <a:r>
              <a:rPr kumimoji="0" lang="tr-TR" altLang="tr-TR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kapsamaktadır.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32434" y="4429249"/>
            <a:ext cx="9896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Tebliğ, </a:t>
            </a: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İnsani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Tüketim Amaçlı Sular Hakkında Yönetmelik ve </a:t>
            </a: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Doğal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Mineralli Sular Hakkında </a:t>
            </a: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Yönetmelik kapsamında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yer alan ürünleri kapsamaz.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9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2" name="Dikdörtgen 1"/>
          <p:cNvSpPr/>
          <p:nvPr/>
        </p:nvSpPr>
        <p:spPr>
          <a:xfrm>
            <a:off x="960699" y="2551837"/>
            <a:ext cx="101394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Okul Gıdası: « </a:t>
            </a:r>
            <a:r>
              <a:rPr lang="tr-TR" sz="24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Millî </a:t>
            </a:r>
            <a:r>
              <a:rPr lang="tr-T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Eğitim Bakanlığına bağlı resmi ve özel okul/kurumların bünyesinde faaliyet gösteren; kantin, kafeterya, yemekhane, büfe, çay ocağı gibi gıda işletmelerinde doğrudan öğrenciye satışa/tüketime sunulacak olan Bakanlıktan </a:t>
            </a:r>
            <a:r>
              <a:rPr lang="tr-TR" sz="2400" b="1" i="1" dirty="0">
                <a:solidFill>
                  <a:srgbClr val="FFFF00"/>
                </a:solidFill>
                <a:latin typeface="Times New Roman" panose="02020603050405020304" pitchFamily="18" charset="0"/>
              </a:rPr>
              <a:t>okul gıdası onayı almış </a:t>
            </a:r>
            <a:r>
              <a:rPr lang="tr-T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ve ambalajında </a:t>
            </a:r>
            <a:r>
              <a:rPr lang="tr-TR" sz="2400" b="1" i="1" dirty="0">
                <a:solidFill>
                  <a:srgbClr val="FFFF00"/>
                </a:solidFill>
                <a:latin typeface="Times New Roman" panose="02020603050405020304" pitchFamily="18" charset="0"/>
              </a:rPr>
              <a:t>okul gıdası logosu </a:t>
            </a:r>
            <a:r>
              <a:rPr lang="tr-TR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bulunan gıdayı, </a:t>
            </a:r>
            <a:r>
              <a:rPr lang="tr-TR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» </a:t>
            </a:r>
            <a:r>
              <a:rPr lang="tr-TR" sz="24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ifade etmektedir.</a:t>
            </a:r>
            <a:endParaRPr lang="tr-TR" sz="2400" b="1" i="1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678780" y="386389"/>
            <a:ext cx="1782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Okul Gıdası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203674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9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2" name="Dikdörtgen 1"/>
          <p:cNvSpPr/>
          <p:nvPr/>
        </p:nvSpPr>
        <p:spPr>
          <a:xfrm>
            <a:off x="326444" y="1583556"/>
            <a:ext cx="1148208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(2) </a:t>
            </a:r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Hazır </a:t>
            </a: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ambalajlı gıdalar için Bakanlıktan </a:t>
            </a: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Okul Gıdası Onayı alınması </a:t>
            </a: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zorunludur</a:t>
            </a: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	Uygulama tarihi: </a:t>
            </a:r>
            <a:r>
              <a:rPr lang="tr-TR" sz="2800" b="1" dirty="0">
                <a:solidFill>
                  <a:schemeClr val="bg1"/>
                </a:solidFill>
              </a:rPr>
              <a:t>6/9/2021 </a:t>
            </a:r>
            <a:endParaRPr lang="tr-TR" sz="2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tr-TR" altLang="tr-T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alt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azır </a:t>
            </a:r>
            <a:r>
              <a:rPr lang="tr-TR" alt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ambalajlı gıdaların ambalajında </a:t>
            </a:r>
            <a:r>
              <a:rPr lang="tr-TR" altLang="tr-T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Gıdası Logosunun bulunması zorunludur.</a:t>
            </a:r>
          </a:p>
          <a:p>
            <a:pPr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	Uygulama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tarihi: </a:t>
            </a:r>
            <a:r>
              <a:rPr lang="tr-TR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7</a:t>
            </a:r>
            <a:r>
              <a:rPr lang="tr-TR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/9/2020</a:t>
            </a:r>
            <a:endParaRPr lang="tr-TR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tr-TR" alt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Bakanlıktan</a:t>
            </a:r>
            <a:r>
              <a:rPr lang="tr-TR" altLang="tr-T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okul gıdası onayı almamış gıdalarda Okul Gıdası Logosu kullanılamaz.</a:t>
            </a:r>
          </a:p>
          <a:p>
            <a:pPr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	Uygulama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tarihi: </a:t>
            </a:r>
            <a:r>
              <a:rPr lang="tr-TR" sz="2800" b="1" dirty="0">
                <a:solidFill>
                  <a:schemeClr val="bg1"/>
                </a:solidFill>
              </a:rPr>
              <a:t>6/9/2021 </a:t>
            </a:r>
            <a:endParaRPr lang="tr-TR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tr-TR" alt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Oyuncak ve benzeri madde </a:t>
            </a:r>
            <a:r>
              <a:rPr lang="tr-TR" alt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malzemeler </a:t>
            </a:r>
            <a:r>
              <a:rPr lang="tr-TR" altLang="tr-T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gıda ambalajı olarak kullanılamaz</a:t>
            </a:r>
            <a:r>
              <a:rPr lang="tr-TR" altLang="tr-T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    	</a:t>
            </a:r>
            <a:r>
              <a:rPr lang="tr-TR" sz="20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Uygulama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tarihi: </a:t>
            </a:r>
            <a:r>
              <a:rPr lang="tr-TR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22/10/2020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/>
              <a:t>  (</a:t>
            </a:r>
            <a:r>
              <a:rPr lang="tr-TR" sz="2800" b="1" dirty="0" smtClean="0"/>
              <a:t>8</a:t>
            </a:r>
            <a:r>
              <a:rPr lang="tr-TR" sz="2800" b="1" dirty="0" smtClean="0">
                <a:solidFill>
                  <a:schemeClr val="bg1"/>
                </a:solidFill>
              </a:rPr>
              <a:t>(8)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sz="2400" dirty="0" smtClean="0">
                <a:solidFill>
                  <a:schemeClr val="bg1"/>
                </a:solidFill>
              </a:rPr>
              <a:t>Okul </a:t>
            </a:r>
            <a:r>
              <a:rPr lang="tr-TR" sz="2400" dirty="0">
                <a:solidFill>
                  <a:schemeClr val="bg1"/>
                </a:solidFill>
              </a:rPr>
              <a:t>Gıdası </a:t>
            </a:r>
            <a:r>
              <a:rPr lang="tr-TR" sz="2400" dirty="0" smtClean="0">
                <a:solidFill>
                  <a:schemeClr val="bg1"/>
                </a:solidFill>
              </a:rPr>
              <a:t>Logolu ürünler perakende işletmelerde satılabilir.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smtClean="0">
                <a:solidFill>
                  <a:schemeClr val="bg1"/>
                </a:solidFill>
              </a:rPr>
              <a:t>            </a:t>
            </a:r>
            <a:r>
              <a:rPr lang="tr-TR" sz="20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Uygulama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tarihi: </a:t>
            </a:r>
            <a:r>
              <a:rPr lang="tr-TR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22/10/2020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8319806" y="322195"/>
            <a:ext cx="357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hükümler</a:t>
            </a:r>
            <a:endParaRPr lang="tr-TR" altLang="tr-TR" sz="2400" b="1" dirty="0">
              <a:solidFill>
                <a:schemeClr val="bg1"/>
              </a:solidFill>
            </a:endParaRPr>
          </a:p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MADDE 5 – </a:t>
            </a:r>
          </a:p>
        </p:txBody>
      </p:sp>
    </p:spTree>
    <p:extLst>
      <p:ext uri="{BB962C8B-B14F-4D97-AF65-F5344CB8AC3E}">
        <p14:creationId xmlns:p14="http://schemas.microsoft.com/office/powerpoint/2010/main" val="41206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10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4" name="Dikdörtgen 3"/>
          <p:cNvSpPr/>
          <p:nvPr/>
        </p:nvSpPr>
        <p:spPr>
          <a:xfrm>
            <a:off x="8320196" y="445910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Gıdası </a:t>
            </a:r>
            <a:r>
              <a:rPr lang="tr-TR" alt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Komisyonu </a:t>
            </a:r>
            <a:endParaRPr lang="tr-TR" sz="2400" dirty="0"/>
          </a:p>
        </p:txBody>
      </p:sp>
      <p:sp>
        <p:nvSpPr>
          <p:cNvPr id="21" name="Dikdörtgen 20"/>
          <p:cNvSpPr/>
          <p:nvPr/>
        </p:nvSpPr>
        <p:spPr>
          <a:xfrm>
            <a:off x="1446835" y="1993696"/>
            <a:ext cx="9595413" cy="352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6870" algn="just" eaLnBrk="0" fontAlgn="base" hangingPunct="0">
              <a:lnSpc>
                <a:spcPct val="107000"/>
              </a:lnSpc>
              <a:spcAft>
                <a:spcPts val="0"/>
              </a:spcAft>
            </a:pPr>
            <a:r>
              <a:rPr lang="tr-TR" sz="2000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Komisyon; </a:t>
            </a:r>
            <a:endParaRPr lang="tr-TR" sz="2000" b="1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Tarım ve Orman Bakanlığından :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tr-TR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Sağlık Bakanlığından :</a:t>
            </a:r>
            <a:r>
              <a:rPr lang="tr-TR" sz="2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tr-TR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Millî Eğitim Bakanlığından :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tr-TR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6870" algn="just" eaLnBrk="0" fontAlgn="base" hangingPunct="0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temsilci olmak üzere konusunda uzman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toplam 7 üyeden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oluşur.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56870" algn="just"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Gerekli hallerde komisyon toplantılarına ilgili diğer Bakanlıklar ve sivil toplum kuruluşları da davet edilebilecek. </a:t>
            </a:r>
          </a:p>
          <a:p>
            <a:pPr algn="just"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56870" algn="just">
              <a:spcAft>
                <a:spcPts val="0"/>
              </a:spcAft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Komisyon Okul Gıdasına ilişkin </a:t>
            </a:r>
            <a:r>
              <a:rPr lang="tr-TR" sz="2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yeni başvuruları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 okul gıdası kriterlerine ilişkin </a:t>
            </a:r>
            <a:r>
              <a:rPr lang="tr-TR" sz="2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değişiklik taleplerini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değerlendirecek.</a:t>
            </a:r>
            <a:endParaRPr lang="tr-TR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6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9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2" name="Dikdörtgen 1"/>
          <p:cNvSpPr/>
          <p:nvPr/>
        </p:nvSpPr>
        <p:spPr>
          <a:xfrm>
            <a:off x="796708" y="2100027"/>
            <a:ext cx="90186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Okul gıdası kriterleri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Sağlık Bakanlığınca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belirlenir. </a:t>
            </a:r>
            <a:endParaRPr lang="tr-TR" sz="20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Sağlık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Bakanlığı belirlemiş olduğu okul gıdası kriterlerini </a:t>
            </a: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Tarım ve Orman Bakanlığı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ve Millî Eğitim Bakanlığına resmi yazı ile iletir. </a:t>
            </a:r>
            <a:endParaRPr lang="tr-TR" sz="20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Okul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gıdası kriterleri Tarım ve Orman </a:t>
            </a:r>
            <a:r>
              <a:rPr lang="tr-TR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Bakanlığı ve </a:t>
            </a:r>
            <a:r>
              <a:rPr lang="tr-TR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Millî Eğitim Bakanlığı internet sayfasında yayımlanır.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320196" y="431708"/>
            <a:ext cx="3214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Okul Gıdası Kriterleri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1888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10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3803" y="1816742"/>
            <a:ext cx="923208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Logonun Çapı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geniş yüzeyi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80 cm²’den büyük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olan ambalajlarda veya kaplarda </a:t>
            </a: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2,5 cm,</a:t>
            </a:r>
            <a:endParaRPr kumimoji="0" lang="tr-TR" altLang="tr-T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geniş yüzeyi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 cm² ile 80 cm² arasında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olan ambalajlarda veya kaplarda </a:t>
            </a: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cm,</a:t>
            </a:r>
            <a:endParaRPr kumimoji="0" lang="tr-TR" altLang="tr-T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geniş yüzeyi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 cm²’den küçük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olan ambalajlarda veya kaplarda </a:t>
            </a: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1,5 cm,</a:t>
            </a:r>
            <a:endParaRPr kumimoji="0" lang="tr-TR" altLang="tr-T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olarak uygulanır.</a:t>
            </a:r>
            <a:endParaRPr lang="tr-TR" altLang="tr-TR" sz="2000" dirty="0">
              <a:solidFill>
                <a:schemeClr val="bg1"/>
              </a:solidFill>
            </a:endParaRPr>
          </a:p>
          <a:p>
            <a:pPr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Logoda yer alan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yazı karakterleri ve şekiller </a:t>
            </a:r>
          </a:p>
          <a:p>
            <a:pPr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etikette kullanılan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zemin ile kontrast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oluşturacak şekilde kullanılır.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035283" y="396962"/>
            <a:ext cx="4309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587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Gıdası Logosunun özellikleri</a:t>
            </a:r>
            <a:endParaRPr lang="tr-TR" altLang="tr-TR" sz="2000" dirty="0">
              <a:solidFill>
                <a:schemeClr val="bg1"/>
              </a:solidFill>
            </a:endParaRPr>
          </a:p>
        </p:txBody>
      </p:sp>
      <p:pic>
        <p:nvPicPr>
          <p:cNvPr id="23" name="Resim 22" descr="Turkey | Brands of the World™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242" y="3866224"/>
            <a:ext cx="1859280" cy="1859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5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0" y="6192099"/>
            <a:ext cx="12192000" cy="665901"/>
            <a:chOff x="0" y="6192099"/>
            <a:chExt cx="12192000" cy="665901"/>
          </a:xfrm>
        </p:grpSpPr>
        <p:grpSp>
          <p:nvGrpSpPr>
            <p:cNvPr id="7" name="Grup 6"/>
            <p:cNvGrpSpPr/>
            <p:nvPr/>
          </p:nvGrpSpPr>
          <p:grpSpPr>
            <a:xfrm>
              <a:off x="0" y="6194612"/>
              <a:ext cx="12192000" cy="663388"/>
              <a:chOff x="0" y="6194612"/>
              <a:chExt cx="12192000" cy="663388"/>
            </a:xfrm>
          </p:grpSpPr>
          <p:grpSp>
            <p:nvGrpSpPr>
              <p:cNvPr id="10" name="Grup 9">
                <a:extLst>
                  <a:ext uri="{FF2B5EF4-FFF2-40B4-BE49-F238E27FC236}">
                    <a16:creationId xmlns:a16="http://schemas.microsoft.com/office/drawing/2014/main" id="{6E29D34E-3D35-43E8-8D46-D1ACCDD8DBE1}"/>
                  </a:ext>
                </a:extLst>
              </p:cNvPr>
              <p:cNvGrpSpPr/>
              <p:nvPr/>
            </p:nvGrpSpPr>
            <p:grpSpPr>
              <a:xfrm>
                <a:off x="0" y="6194612"/>
                <a:ext cx="12192000" cy="663388"/>
                <a:chOff x="0" y="6194612"/>
                <a:chExt cx="12192000" cy="663388"/>
              </a:xfrm>
            </p:grpSpPr>
            <p:sp>
              <p:nvSpPr>
                <p:cNvPr id="12" name="Dikdörtgen 11">
                  <a:extLst>
                    <a:ext uri="{FF2B5EF4-FFF2-40B4-BE49-F238E27FC236}">
                      <a16:creationId xmlns:a16="http://schemas.microsoft.com/office/drawing/2014/main" id="{CB249338-2166-47A2-B98D-56B323886927}"/>
                    </a:ext>
                  </a:extLst>
                </p:cNvPr>
                <p:cNvSpPr/>
                <p:nvPr/>
              </p:nvSpPr>
              <p:spPr>
                <a:xfrm>
                  <a:off x="0" y="6194612"/>
                  <a:ext cx="12192000" cy="66338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49638">
                        <a:shade val="30000"/>
                        <a:satMod val="115000"/>
                      </a:srgbClr>
                    </a:gs>
                    <a:gs pos="50000">
                      <a:srgbClr val="C49638">
                        <a:shade val="67500"/>
                        <a:satMod val="115000"/>
                      </a:srgbClr>
                    </a:gs>
                    <a:gs pos="100000">
                      <a:srgbClr val="C49638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r-T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pic>
              <p:nvPicPr>
                <p:cNvPr id="13" name="Resim 12">
                  <a:extLst>
                    <a:ext uri="{FF2B5EF4-FFF2-40B4-BE49-F238E27FC236}">
                      <a16:creationId xmlns:a16="http://schemas.microsoft.com/office/drawing/2014/main" id="{483BDDE3-C67F-4DA8-941F-4857F3994A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15077" y="6340389"/>
                  <a:ext cx="385826" cy="371829"/>
                </a:xfrm>
                <a:prstGeom prst="rect">
                  <a:avLst/>
                </a:prstGeom>
              </p:spPr>
            </p:pic>
            <p:pic>
              <p:nvPicPr>
                <p:cNvPr id="14" name="Resim 13">
                  <a:extLst>
                    <a:ext uri="{FF2B5EF4-FFF2-40B4-BE49-F238E27FC236}">
                      <a16:creationId xmlns:a16="http://schemas.microsoft.com/office/drawing/2014/main" id="{922D530C-CC6C-496D-A27E-0688F515F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1118" y="6340390"/>
                  <a:ext cx="419078" cy="371829"/>
                </a:xfrm>
                <a:prstGeom prst="rect">
                  <a:avLst/>
                </a:prstGeom>
              </p:spPr>
            </p:pic>
            <p:pic>
              <p:nvPicPr>
                <p:cNvPr id="15" name="Resim 14">
                  <a:extLst>
                    <a:ext uri="{FF2B5EF4-FFF2-40B4-BE49-F238E27FC236}">
                      <a16:creationId xmlns:a16="http://schemas.microsoft.com/office/drawing/2014/main" id="{3954CCA4-810F-4D8A-B8B4-618619508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0411" y="6340391"/>
                  <a:ext cx="363612" cy="371829"/>
                </a:xfrm>
                <a:prstGeom prst="rect">
                  <a:avLst/>
                </a:prstGeom>
              </p:spPr>
            </p:pic>
            <p:pic>
              <p:nvPicPr>
                <p:cNvPr id="16" name="Resim 15">
                  <a:extLst>
                    <a:ext uri="{FF2B5EF4-FFF2-40B4-BE49-F238E27FC236}">
                      <a16:creationId xmlns:a16="http://schemas.microsoft.com/office/drawing/2014/main" id="{63D376B9-1F4C-4E19-9626-9FD5DBB2A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9882" y="6340391"/>
                  <a:ext cx="1126284" cy="371830"/>
                </a:xfrm>
                <a:prstGeom prst="rect">
                  <a:avLst/>
                </a:prstGeom>
              </p:spPr>
            </p:pic>
            <p:pic>
              <p:nvPicPr>
                <p:cNvPr id="17" name="Resim 16">
                  <a:extLst>
                    <a:ext uri="{FF2B5EF4-FFF2-40B4-BE49-F238E27FC236}">
                      <a16:creationId xmlns:a16="http://schemas.microsoft.com/office/drawing/2014/main" id="{1EFE95FC-C6E1-4D4F-AE31-7037A1A42F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43032" y="6340389"/>
                  <a:ext cx="371830" cy="371830"/>
                </a:xfrm>
                <a:prstGeom prst="rect">
                  <a:avLst/>
                </a:prstGeom>
              </p:spPr>
            </p:pic>
            <p:pic>
              <p:nvPicPr>
                <p:cNvPr id="18" name="Resim 17">
                  <a:extLst>
                    <a:ext uri="{FF2B5EF4-FFF2-40B4-BE49-F238E27FC236}">
                      <a16:creationId xmlns:a16="http://schemas.microsoft.com/office/drawing/2014/main" id="{2CC8170B-E615-41E6-87EF-CF0D8BBFFE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93615" y="6389067"/>
                  <a:ext cx="274472" cy="274472"/>
                </a:xfrm>
                <a:prstGeom prst="rect">
                  <a:avLst/>
                </a:prstGeom>
              </p:spPr>
            </p:pic>
            <p:pic>
              <p:nvPicPr>
                <p:cNvPr id="19" name="Resim 18">
                  <a:extLst>
                    <a:ext uri="{FF2B5EF4-FFF2-40B4-BE49-F238E27FC236}">
                      <a16:creationId xmlns:a16="http://schemas.microsoft.com/office/drawing/2014/main" id="{B8AF8ED2-0C9D-4691-B31C-374373A50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39704" y="6360345"/>
                  <a:ext cx="1430506" cy="351872"/>
                </a:xfrm>
                <a:prstGeom prst="rect">
                  <a:avLst/>
                </a:prstGeom>
              </p:spPr>
            </p:pic>
          </p:grpSp>
          <p:pic>
            <p:nvPicPr>
              <p:cNvPr id="11" name="Resim 10"/>
              <p:cNvPicPr>
                <a:picLocks noChangeAspect="1"/>
              </p:cNvPicPr>
              <p:nvPr/>
            </p:nvPicPr>
            <p:blipFill>
              <a:blip r:embed="rId9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1466" y="6389067"/>
                <a:ext cx="652042" cy="423432"/>
              </a:xfrm>
              <a:prstGeom prst="rect">
                <a:avLst/>
              </a:prstGeom>
            </p:spPr>
          </p:pic>
        </p:grp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60" y="6322346"/>
              <a:ext cx="1350617" cy="484223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36" y="6192099"/>
              <a:ext cx="1180330" cy="652653"/>
            </a:xfrm>
            <a:prstGeom prst="rect">
              <a:avLst/>
            </a:prstGeom>
          </p:spPr>
        </p:pic>
      </p:grpSp>
      <p:sp>
        <p:nvSpPr>
          <p:cNvPr id="2" name="Dikdörtgen 1"/>
          <p:cNvSpPr/>
          <p:nvPr/>
        </p:nvSpPr>
        <p:spPr>
          <a:xfrm>
            <a:off x="8707118" y="362238"/>
            <a:ext cx="2662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Okul Gıdası Onayı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81229" y="5004114"/>
            <a:ext cx="10624006" cy="96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Okul gıdası onayı almış gıda işletmeleri ve ürünler </a:t>
            </a:r>
            <a:endParaRPr lang="tr-TR" sz="20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Tarım ve Orman Bakanlığı </a:t>
            </a: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internet sayfasında </a:t>
            </a:r>
            <a:r>
              <a:rPr lang="tr-TR" sz="20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yayımlanacak.</a:t>
            </a:r>
            <a:endParaRPr lang="tr-TR" sz="2000" b="1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48503" y="1724420"/>
            <a:ext cx="103859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tr-TR" altLang="tr-T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ıda işletmesine İl </a:t>
            </a:r>
            <a:r>
              <a:rPr lang="tr-TR" altLang="tr-T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üdürlüğü tarafından yerinde denetim.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Asgari teknik ve hijyenik şartlara</a:t>
            </a:r>
            <a:r>
              <a:rPr kumimoji="0" lang="tr-TR" altLang="tr-TR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uygunluk.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İl Müdürlüğü tarafından okul gıdası kriterleri ve ilgili diğer mevzuata göre  değerlendirme.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tr-TR" altLang="tr-T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ksiklik ve/veya yanlışlıklar gıda işletmecisine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 gün içerisinde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resmi yazı ile iletilir.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Yazının teslim tarihinden itibaren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 gün içerisinde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gerekli düzenlemeleri yapmayan gıda işletmecilerinin başvuru dosyaları iade edilir.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41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93144B77FFA00440B9651D0822484556" ma:contentTypeVersion="1" ma:contentTypeDescription="Yeni belge oluşturun." ma:contentTypeScope="" ma:versionID="e68d9f6eb7e1ff18132c96fffc3db7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468569-2BB9-4A34-8CE0-8147AE8D5455}"/>
</file>

<file path=customXml/itemProps2.xml><?xml version="1.0" encoding="utf-8"?>
<ds:datastoreItem xmlns:ds="http://schemas.openxmlformats.org/officeDocument/2006/customXml" ds:itemID="{1573E94E-E6D8-4325-BD52-EEE4A9D4326F}"/>
</file>

<file path=customXml/itemProps3.xml><?xml version="1.0" encoding="utf-8"?>
<ds:datastoreItem xmlns:ds="http://schemas.openxmlformats.org/officeDocument/2006/customXml" ds:itemID="{44C24893-4D31-4551-8BEA-3C291BC4674E}"/>
</file>

<file path=docProps/app.xml><?xml version="1.0" encoding="utf-8"?>
<Properties xmlns="http://schemas.openxmlformats.org/officeDocument/2006/extended-properties" xmlns:vt="http://schemas.openxmlformats.org/officeDocument/2006/docPropsVTypes">
  <TotalTime>10841</TotalTime>
  <Words>906</Words>
  <Application>Microsoft Office PowerPoint</Application>
  <PresentationFormat>Geniş ekran</PresentationFormat>
  <Paragraphs>114</Paragraphs>
  <Slides>14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Montserrat Black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muratdoganmd</dc:creator>
  <cp:lastModifiedBy>Selman AYAZ</cp:lastModifiedBy>
  <cp:revision>1015</cp:revision>
  <dcterms:created xsi:type="dcterms:W3CDTF">2020-02-16T10:22:00Z</dcterms:created>
  <dcterms:modified xsi:type="dcterms:W3CDTF">2020-10-27T08:23:28Z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0x01010093144B77FFA00440B9651D0822484556</vt:lpwstr>
  </property>
</Properties>
</file>